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3"/>
  </p:notesMasterIdLst>
  <p:handoutMasterIdLst>
    <p:handoutMasterId r:id="rId104"/>
  </p:handoutMasterIdLst>
  <p:sldIdLst>
    <p:sldId id="427" r:id="rId3"/>
    <p:sldId id="398" r:id="rId4"/>
    <p:sldId id="442" r:id="rId5"/>
    <p:sldId id="410" r:id="rId6"/>
    <p:sldId id="433" r:id="rId7"/>
    <p:sldId id="434" r:id="rId8"/>
    <p:sldId id="435" r:id="rId9"/>
    <p:sldId id="438" r:id="rId10"/>
    <p:sldId id="412" r:id="rId11"/>
    <p:sldId id="405" r:id="rId12"/>
    <p:sldId id="436" r:id="rId13"/>
    <p:sldId id="409" r:id="rId14"/>
    <p:sldId id="418" r:id="rId15"/>
    <p:sldId id="437" r:id="rId16"/>
    <p:sldId id="429" r:id="rId17"/>
    <p:sldId id="440" r:id="rId18"/>
    <p:sldId id="425" r:id="rId19"/>
    <p:sldId id="441" r:id="rId20"/>
    <p:sldId id="423" r:id="rId21"/>
    <p:sldId id="422" r:id="rId22"/>
    <p:sldId id="424" r:id="rId23"/>
    <p:sldId id="401" r:id="rId24"/>
    <p:sldId id="402" r:id="rId25"/>
    <p:sldId id="443" r:id="rId26"/>
    <p:sldId id="445" r:id="rId27"/>
    <p:sldId id="446" r:id="rId28"/>
    <p:sldId id="449" r:id="rId29"/>
    <p:sldId id="447" r:id="rId30"/>
    <p:sldId id="448" r:id="rId31"/>
    <p:sldId id="450" r:id="rId32"/>
    <p:sldId id="451" r:id="rId33"/>
    <p:sldId id="452" r:id="rId34"/>
    <p:sldId id="453" r:id="rId35"/>
    <p:sldId id="454" r:id="rId36"/>
    <p:sldId id="456" r:id="rId37"/>
    <p:sldId id="457" r:id="rId38"/>
    <p:sldId id="461" r:id="rId39"/>
    <p:sldId id="462" r:id="rId40"/>
    <p:sldId id="463" r:id="rId41"/>
    <p:sldId id="475" r:id="rId42"/>
    <p:sldId id="464" r:id="rId43"/>
    <p:sldId id="465" r:id="rId44"/>
    <p:sldId id="466" r:id="rId45"/>
    <p:sldId id="467" r:id="rId46"/>
    <p:sldId id="473" r:id="rId47"/>
    <p:sldId id="474" r:id="rId48"/>
    <p:sldId id="476" r:id="rId49"/>
    <p:sldId id="478" r:id="rId50"/>
    <p:sldId id="479" r:id="rId51"/>
    <p:sldId id="480" r:id="rId52"/>
    <p:sldId id="481" r:id="rId53"/>
    <p:sldId id="482" r:id="rId54"/>
    <p:sldId id="483" r:id="rId55"/>
    <p:sldId id="484" r:id="rId56"/>
    <p:sldId id="485" r:id="rId57"/>
    <p:sldId id="486" r:id="rId58"/>
    <p:sldId id="487" r:id="rId59"/>
    <p:sldId id="492" r:id="rId60"/>
    <p:sldId id="493" r:id="rId61"/>
    <p:sldId id="494" r:id="rId62"/>
    <p:sldId id="495" r:id="rId63"/>
    <p:sldId id="497" r:id="rId64"/>
    <p:sldId id="498" r:id="rId65"/>
    <p:sldId id="502" r:id="rId66"/>
    <p:sldId id="503" r:id="rId67"/>
    <p:sldId id="504" r:id="rId68"/>
    <p:sldId id="505" r:id="rId69"/>
    <p:sldId id="506" r:id="rId70"/>
    <p:sldId id="507" r:id="rId71"/>
    <p:sldId id="508" r:id="rId72"/>
    <p:sldId id="509" r:id="rId73"/>
    <p:sldId id="512" r:id="rId74"/>
    <p:sldId id="513" r:id="rId75"/>
    <p:sldId id="514" r:id="rId76"/>
    <p:sldId id="515" r:id="rId77"/>
    <p:sldId id="517" r:id="rId78"/>
    <p:sldId id="518" r:id="rId79"/>
    <p:sldId id="520" r:id="rId80"/>
    <p:sldId id="521" r:id="rId81"/>
    <p:sldId id="526" r:id="rId82"/>
    <p:sldId id="528" r:id="rId83"/>
    <p:sldId id="531" r:id="rId84"/>
    <p:sldId id="532" r:id="rId85"/>
    <p:sldId id="534" r:id="rId86"/>
    <p:sldId id="535" r:id="rId87"/>
    <p:sldId id="537" r:id="rId88"/>
    <p:sldId id="540" r:id="rId89"/>
    <p:sldId id="541" r:id="rId90"/>
    <p:sldId id="376" r:id="rId91"/>
    <p:sldId id="294" r:id="rId92"/>
    <p:sldId id="552" r:id="rId93"/>
    <p:sldId id="301" r:id="rId94"/>
    <p:sldId id="551" r:id="rId95"/>
    <p:sldId id="553" r:id="rId96"/>
    <p:sldId id="554" r:id="rId97"/>
    <p:sldId id="555" r:id="rId98"/>
    <p:sldId id="542" r:id="rId99"/>
    <p:sldId id="544" r:id="rId100"/>
    <p:sldId id="545" r:id="rId101"/>
    <p:sldId id="549"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67"/>
  </p:normalViewPr>
  <p:slideViewPr>
    <p:cSldViewPr snapToGrid="0" snapToObjects="1">
      <p:cViewPr varScale="1">
        <p:scale>
          <a:sx n="95" d="100"/>
          <a:sy n="95" d="100"/>
        </p:scale>
        <p:origin x="37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F99AE2-0CB6-BD4B-ABBB-4C9A21E40A02}" type="datetimeFigureOut">
              <a:rPr lang="en-US" smtClean="0"/>
              <a:pPr/>
              <a:t>9/7/20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137EF1-E227-1443-B7FB-8A0E55F86F51}" type="slidenum">
              <a:rPr lang="en-US" smtClean="0"/>
              <a:pPr/>
              <a:t>‹#›</a:t>
            </a:fld>
            <a:endParaRPr lang="en-US"/>
          </a:p>
        </p:txBody>
      </p:sp>
    </p:spTree>
    <p:extLst>
      <p:ext uri="{BB962C8B-B14F-4D97-AF65-F5344CB8AC3E}">
        <p14:creationId xmlns:p14="http://schemas.microsoft.com/office/powerpoint/2010/main" val="627712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75F70-D480-A44E-87A5-5EFD2D15C950}" type="datetimeFigureOut">
              <a:rPr lang="en-US" smtClean="0"/>
              <a:pPr/>
              <a:t>9/7/20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D4915E-D722-AB4F-8002-8B5740687829}" type="slidenum">
              <a:rPr lang="en-US" smtClean="0"/>
              <a:pPr/>
              <a:t>‹#›</a:t>
            </a:fld>
            <a:endParaRPr lang="en-US"/>
          </a:p>
        </p:txBody>
      </p:sp>
    </p:spTree>
    <p:extLst>
      <p:ext uri="{BB962C8B-B14F-4D97-AF65-F5344CB8AC3E}">
        <p14:creationId xmlns:p14="http://schemas.microsoft.com/office/powerpoint/2010/main" val="2158328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3172107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2290102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2593965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1618850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BF344-7AFA-C447-82EB-17F87DC27E38}" type="datetimeFigureOut">
              <a:rPr lang="en-US" smtClean="0"/>
              <a:pPr/>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2463916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DBF344-7AFA-C447-82EB-17F87DC27E38}" type="datetimeFigureOut">
              <a:rPr lang="en-US" smtClean="0"/>
              <a:pPr/>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4198836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BF344-7AFA-C447-82EB-17F87DC27E38}" type="datetimeFigureOut">
              <a:rPr lang="en-US" smtClean="0"/>
              <a:pPr/>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684167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313742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1464086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1230720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extLst>
      <p:ext uri="{BB962C8B-B14F-4D97-AF65-F5344CB8AC3E}">
        <p14:creationId xmlns:p14="http://schemas.microsoft.com/office/powerpoint/2010/main" val="328164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DBF344-7AFA-C447-82EB-17F87DC27E38}"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BF344-7AFA-C447-82EB-17F87DC27E38}" type="datetimeFigureOut">
              <a:rPr lang="en-US" smtClean="0"/>
              <a:pPr/>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DBF344-7AFA-C447-82EB-17F87DC27E38}" type="datetimeFigureOut">
              <a:rPr lang="en-US" smtClean="0"/>
              <a:pPr/>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BF344-7AFA-C447-82EB-17F87DC27E38}" type="datetimeFigureOut">
              <a:rPr lang="en-US" smtClean="0"/>
              <a:pPr/>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DBF344-7AFA-C447-82EB-17F87DC27E38}"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F6D4-ABD1-B94A-B6FF-0182A43D80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BF344-7AFA-C447-82EB-17F87DC27E38}" type="datetimeFigureOut">
              <a:rPr lang="en-US" smtClean="0"/>
              <a:pPr/>
              <a:t>9/7/20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9F6D4-ABD1-B94A-B6FF-0182A43D801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BF344-7AFA-C447-82EB-17F87DC27E38}" type="datetimeFigureOut">
              <a:rPr lang="en-US" smtClean="0"/>
              <a:pPr/>
              <a:t>9/7/20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9F6D4-ABD1-B94A-B6FF-0182A43D8015}" type="slidenum">
              <a:rPr lang="en-US" smtClean="0"/>
              <a:pPr/>
              <a:t>‹#›</a:t>
            </a:fld>
            <a:endParaRPr lang="en-US"/>
          </a:p>
        </p:txBody>
      </p:sp>
    </p:spTree>
    <p:extLst>
      <p:ext uri="{BB962C8B-B14F-4D97-AF65-F5344CB8AC3E}">
        <p14:creationId xmlns:p14="http://schemas.microsoft.com/office/powerpoint/2010/main" val="3116274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598394" y="492002"/>
            <a:ext cx="7732059" cy="1196788"/>
          </a:xfrm>
        </p:spPr>
        <p:txBody>
          <a:bodyPr>
            <a:normAutofit/>
          </a:bodyPr>
          <a:lstStyle/>
          <a:p>
            <a:r>
              <a:rPr lang="en-US" dirty="0">
                <a:solidFill>
                  <a:schemeClr val="bg1"/>
                </a:solidFill>
              </a:rPr>
              <a:t> Week 3 – Principles of Design</a:t>
            </a:r>
            <a:endParaRPr lang="en-US" dirty="0">
              <a:solidFill>
                <a:srgbClr val="FF0000"/>
              </a:solidFill>
            </a:endParaRPr>
          </a:p>
        </p:txBody>
      </p:sp>
      <p:sp>
        <p:nvSpPr>
          <p:cNvPr id="5" name="Subtitle 2"/>
          <p:cNvSpPr>
            <a:spLocks noGrp="1"/>
          </p:cNvSpPr>
          <p:nvPr>
            <p:ph type="subTitle" idx="1"/>
          </p:nvPr>
        </p:nvSpPr>
        <p:spPr>
          <a:xfrm>
            <a:off x="1264024" y="1414929"/>
            <a:ext cx="6400800" cy="1752600"/>
          </a:xfrm>
        </p:spPr>
        <p:txBody>
          <a:bodyPr/>
          <a:lstStyle/>
          <a:p>
            <a:r>
              <a:rPr lang="en-US" dirty="0">
                <a:solidFill>
                  <a:schemeClr val="tx1">
                    <a:lumMod val="65000"/>
                  </a:schemeClr>
                </a:solidFill>
              </a:rPr>
              <a:t>ARTS 1301 Art Appreciation</a:t>
            </a:r>
          </a:p>
        </p:txBody>
      </p:sp>
      <p:pic>
        <p:nvPicPr>
          <p:cNvPr id="4" name="Picture 3">
            <a:extLst>
              <a:ext uri="{FF2B5EF4-FFF2-40B4-BE49-F238E27FC236}">
                <a16:creationId xmlns:a16="http://schemas.microsoft.com/office/drawing/2014/main" id="{1ABB3B99-C102-7E4A-A3D4-121C7F6944D9}"/>
              </a:ext>
            </a:extLst>
          </p:cNvPr>
          <p:cNvPicPr>
            <a:picLocks noChangeAspect="1"/>
          </p:cNvPicPr>
          <p:nvPr/>
        </p:nvPicPr>
        <p:blipFill rotWithShape="1">
          <a:blip r:embed="rId2"/>
          <a:srcRect l="12460" t="12946" r="12267" b="3556"/>
          <a:stretch/>
        </p:blipFill>
        <p:spPr>
          <a:xfrm>
            <a:off x="2420471" y="2261035"/>
            <a:ext cx="4303058" cy="4104963"/>
          </a:xfrm>
          <a:prstGeom prst="rect">
            <a:avLst/>
          </a:prstGeom>
        </p:spPr>
      </p:pic>
    </p:spTree>
    <p:extLst>
      <p:ext uri="{BB962C8B-B14F-4D97-AF65-F5344CB8AC3E}">
        <p14:creationId xmlns:p14="http://schemas.microsoft.com/office/powerpoint/2010/main" val="446573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6377" y="1009952"/>
            <a:ext cx="5219047" cy="4838095"/>
          </a:xfrm>
          <a:prstGeom prst="rect">
            <a:avLst/>
          </a:prstGeom>
        </p:spPr>
      </p:pic>
      <p:sp>
        <p:nvSpPr>
          <p:cNvPr id="3" name="Rectangle 2"/>
          <p:cNvSpPr/>
          <p:nvPr/>
        </p:nvSpPr>
        <p:spPr>
          <a:xfrm>
            <a:off x="6155423" y="1035352"/>
            <a:ext cx="2607577" cy="3785652"/>
          </a:xfrm>
          <a:prstGeom prst="rect">
            <a:avLst/>
          </a:prstGeom>
        </p:spPr>
        <p:txBody>
          <a:bodyPr wrap="square">
            <a:spAutoFit/>
          </a:bodyPr>
          <a:lstStyle/>
          <a:p>
            <a:r>
              <a:rPr lang="en-US" sz="2400" dirty="0">
                <a:solidFill>
                  <a:schemeClr val="bg1"/>
                </a:solidFill>
              </a:rPr>
              <a:t>Remember that images on both side of the symmetry line don’t have to be exactly the same things — but the visual weight must be nearly the same.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3075" y="484996"/>
            <a:ext cx="6719295" cy="5783000"/>
          </a:xfrm>
          <a:prstGeom prst="rect">
            <a:avLst/>
          </a:prstGeom>
        </p:spPr>
      </p:pic>
    </p:spTree>
    <p:extLst>
      <p:ext uri="{BB962C8B-B14F-4D97-AF65-F5344CB8AC3E}">
        <p14:creationId xmlns:p14="http://schemas.microsoft.com/office/powerpoint/2010/main" val="1557942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813204" y="736600"/>
            <a:ext cx="7492596" cy="5016757"/>
          </a:xfrm>
          <a:prstGeom prst="rect">
            <a:avLst/>
          </a:prstGeom>
        </p:spPr>
        <p:txBody>
          <a:bodyPr wrap="square">
            <a:spAutoFit/>
          </a:bodyPr>
          <a:lstStyle/>
          <a:p>
            <a:r>
              <a:rPr lang="en-US" sz="3200" b="1" dirty="0">
                <a:solidFill>
                  <a:schemeClr val="bg1"/>
                </a:solidFill>
              </a:rPr>
              <a:t>Asymmetrical Balance</a:t>
            </a:r>
            <a:r>
              <a:rPr lang="en-US" sz="3200" dirty="0">
                <a:solidFill>
                  <a:schemeClr val="bg1"/>
                </a:solidFill>
              </a:rPr>
              <a:t>: "Asymmetrical" simply means "not symmetrical." If a design or composition is </a:t>
            </a:r>
            <a:r>
              <a:rPr lang="en-US" sz="3200" i="1" dirty="0">
                <a:solidFill>
                  <a:schemeClr val="bg1"/>
                </a:solidFill>
              </a:rPr>
              <a:t>asymmetrically balanced</a:t>
            </a:r>
            <a:r>
              <a:rPr lang="en-US" sz="3200" dirty="0">
                <a:solidFill>
                  <a:schemeClr val="bg1"/>
                </a:solidFill>
              </a:rPr>
              <a:t>, it has </a:t>
            </a:r>
            <a:r>
              <a:rPr lang="en-US" sz="3200" i="1" dirty="0">
                <a:solidFill>
                  <a:schemeClr val="bg1"/>
                </a:solidFill>
              </a:rPr>
              <a:t>more</a:t>
            </a:r>
            <a:r>
              <a:rPr lang="en-US" sz="3200" dirty="0">
                <a:solidFill>
                  <a:schemeClr val="bg1"/>
                </a:solidFill>
              </a:rPr>
              <a:t> or </a:t>
            </a:r>
            <a:r>
              <a:rPr lang="en-US" sz="3200" i="1" dirty="0">
                <a:solidFill>
                  <a:schemeClr val="bg1"/>
                </a:solidFill>
              </a:rPr>
              <a:t>larger</a:t>
            </a:r>
            <a:r>
              <a:rPr lang="en-US" sz="3200" dirty="0">
                <a:solidFill>
                  <a:schemeClr val="bg1"/>
                </a:solidFill>
              </a:rPr>
              <a:t> or </a:t>
            </a:r>
            <a:r>
              <a:rPr lang="en-US" sz="3200" i="1" dirty="0">
                <a:solidFill>
                  <a:schemeClr val="bg1"/>
                </a:solidFill>
              </a:rPr>
              <a:t>more interesting</a:t>
            </a:r>
            <a:r>
              <a:rPr lang="en-US" sz="3200" dirty="0">
                <a:solidFill>
                  <a:schemeClr val="bg1"/>
                </a:solidFill>
              </a:rPr>
              <a:t> Elements or imagery on </a:t>
            </a:r>
            <a:r>
              <a:rPr lang="en-US" sz="3200" i="1" dirty="0">
                <a:solidFill>
                  <a:schemeClr val="bg1"/>
                </a:solidFill>
              </a:rPr>
              <a:t>one side</a:t>
            </a:r>
            <a:r>
              <a:rPr lang="en-US" sz="3200" dirty="0">
                <a:solidFill>
                  <a:schemeClr val="bg1"/>
                </a:solidFill>
              </a:rPr>
              <a:t> more than the </a:t>
            </a:r>
            <a:r>
              <a:rPr lang="en-US" sz="3200" i="1" dirty="0">
                <a:solidFill>
                  <a:schemeClr val="bg1"/>
                </a:solidFill>
              </a:rPr>
              <a:t>other side</a:t>
            </a:r>
            <a:r>
              <a:rPr lang="en-US" sz="3200" dirty="0">
                <a:solidFill>
                  <a:schemeClr val="bg1"/>
                </a:solidFill>
              </a:rPr>
              <a:t>, or more on the </a:t>
            </a:r>
            <a:r>
              <a:rPr lang="en-US" sz="3200" i="1" dirty="0">
                <a:solidFill>
                  <a:schemeClr val="bg1"/>
                </a:solidFill>
              </a:rPr>
              <a:t>top</a:t>
            </a:r>
            <a:r>
              <a:rPr lang="en-US" sz="3200" dirty="0">
                <a:solidFill>
                  <a:schemeClr val="bg1"/>
                </a:solidFill>
              </a:rPr>
              <a:t> than the </a:t>
            </a:r>
            <a:r>
              <a:rPr lang="en-US" sz="3200" i="1" dirty="0">
                <a:solidFill>
                  <a:schemeClr val="bg1"/>
                </a:solidFill>
              </a:rPr>
              <a:t>bottom</a:t>
            </a:r>
            <a:r>
              <a:rPr lang="en-US" sz="3200" dirty="0">
                <a:solidFill>
                  <a:schemeClr val="bg1"/>
                </a:solidFill>
              </a:rPr>
              <a:t>,. This informal balance is more intuitive. In the majority of applications, it is considered the most sophisticated and desirable.</a:t>
            </a:r>
          </a:p>
        </p:txBody>
      </p:sp>
    </p:spTree>
    <p:extLst>
      <p:ext uri="{BB962C8B-B14F-4D97-AF65-F5344CB8AC3E}">
        <p14:creationId xmlns:p14="http://schemas.microsoft.com/office/powerpoint/2010/main" val="132226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4920" y="438524"/>
            <a:ext cx="6704762" cy="59809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2063" y="419476"/>
            <a:ext cx="4990476" cy="60190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813204" y="773854"/>
            <a:ext cx="7314796" cy="2554545"/>
          </a:xfrm>
          <a:prstGeom prst="rect">
            <a:avLst/>
          </a:prstGeom>
        </p:spPr>
        <p:txBody>
          <a:bodyPr wrap="square">
            <a:spAutoFit/>
          </a:bodyPr>
          <a:lstStyle/>
          <a:p>
            <a:r>
              <a:rPr lang="en-US" sz="3200" b="1" dirty="0">
                <a:solidFill>
                  <a:schemeClr val="bg1"/>
                </a:solidFill>
              </a:rPr>
              <a:t>Radial Balance</a:t>
            </a:r>
            <a:r>
              <a:rPr lang="en-US" sz="3200" dirty="0">
                <a:solidFill>
                  <a:schemeClr val="bg1"/>
                </a:solidFill>
              </a:rPr>
              <a:t>: Radially-balanced designs "radiate from" or "revolve around" a central focal point in the composition. A radially-balanced artwork is usually very dynamic</a:t>
            </a:r>
          </a:p>
        </p:txBody>
      </p:sp>
    </p:spTree>
    <p:extLst>
      <p:ext uri="{BB962C8B-B14F-4D97-AF65-F5344CB8AC3E}">
        <p14:creationId xmlns:p14="http://schemas.microsoft.com/office/powerpoint/2010/main" val="343878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9600" y="865859"/>
            <a:ext cx="5080000" cy="5058475"/>
          </a:xfrm>
          <a:prstGeom prst="rect">
            <a:avLst/>
          </a:prstGeom>
        </p:spPr>
      </p:pic>
      <p:sp>
        <p:nvSpPr>
          <p:cNvPr id="3" name="Rectangle 2"/>
          <p:cNvSpPr/>
          <p:nvPr/>
        </p:nvSpPr>
        <p:spPr>
          <a:xfrm>
            <a:off x="813204" y="773855"/>
            <a:ext cx="3403196" cy="461665"/>
          </a:xfrm>
          <a:prstGeom prst="rect">
            <a:avLst/>
          </a:prstGeom>
        </p:spPr>
        <p:txBody>
          <a:bodyPr wrap="square">
            <a:spAutoFit/>
          </a:bodyPr>
          <a:lstStyle/>
          <a:p>
            <a:r>
              <a:rPr lang="en-US" sz="2400" b="1" dirty="0">
                <a:solidFill>
                  <a:schemeClr val="bg1"/>
                </a:solidFill>
              </a:rPr>
              <a:t>Radial Design</a:t>
            </a:r>
            <a:endParaRPr lang="en-US" sz="2400" dirty="0">
              <a:solidFill>
                <a:schemeClr val="bg1"/>
              </a:solidFill>
            </a:endParaRPr>
          </a:p>
        </p:txBody>
      </p:sp>
    </p:spTree>
    <p:extLst>
      <p:ext uri="{BB962C8B-B14F-4D97-AF65-F5344CB8AC3E}">
        <p14:creationId xmlns:p14="http://schemas.microsoft.com/office/powerpoint/2010/main" val="3588666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7200" y="558800"/>
            <a:ext cx="5689600" cy="5727700"/>
          </a:xfrm>
          <a:prstGeom prst="rect">
            <a:avLst/>
          </a:prstGeom>
        </p:spPr>
      </p:pic>
      <p:sp>
        <p:nvSpPr>
          <p:cNvPr id="3" name="Rectangle 2"/>
          <p:cNvSpPr/>
          <p:nvPr/>
        </p:nvSpPr>
        <p:spPr>
          <a:xfrm>
            <a:off x="813204" y="773855"/>
            <a:ext cx="3403196" cy="461665"/>
          </a:xfrm>
          <a:prstGeom prst="rect">
            <a:avLst/>
          </a:prstGeom>
        </p:spPr>
        <p:txBody>
          <a:bodyPr wrap="square">
            <a:spAutoFit/>
          </a:bodyPr>
          <a:lstStyle/>
          <a:p>
            <a:r>
              <a:rPr lang="en-US" sz="2400" b="1" dirty="0">
                <a:solidFill>
                  <a:schemeClr val="bg1"/>
                </a:solidFill>
              </a:rPr>
              <a:t>Radial Design</a:t>
            </a:r>
            <a:endParaRPr lang="en-US" sz="2400" dirty="0">
              <a:solidFill>
                <a:schemeClr val="bg1"/>
              </a:solidFill>
            </a:endParaRPr>
          </a:p>
        </p:txBody>
      </p:sp>
    </p:spTree>
    <p:extLst>
      <p:ext uri="{BB962C8B-B14F-4D97-AF65-F5344CB8AC3E}">
        <p14:creationId xmlns:p14="http://schemas.microsoft.com/office/powerpoint/2010/main" val="3894117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8400" y="1091106"/>
            <a:ext cx="7035800" cy="5563694"/>
          </a:xfrm>
          <a:prstGeom prst="rect">
            <a:avLst/>
          </a:prstGeom>
        </p:spPr>
      </p:pic>
      <p:sp>
        <p:nvSpPr>
          <p:cNvPr id="3" name="Rectangle 2"/>
          <p:cNvSpPr/>
          <p:nvPr/>
        </p:nvSpPr>
        <p:spPr>
          <a:xfrm>
            <a:off x="813204" y="494455"/>
            <a:ext cx="4596996" cy="1569660"/>
          </a:xfrm>
          <a:prstGeom prst="rect">
            <a:avLst/>
          </a:prstGeom>
        </p:spPr>
        <p:txBody>
          <a:bodyPr wrap="square">
            <a:spAutoFit/>
          </a:bodyPr>
          <a:lstStyle/>
          <a:p>
            <a:r>
              <a:rPr lang="en-US" sz="2400" dirty="0">
                <a:solidFill>
                  <a:schemeClr val="bg1"/>
                </a:solidFill>
              </a:rPr>
              <a:t>Our designs need to be in </a:t>
            </a:r>
            <a:r>
              <a:rPr lang="en-US" sz="2400" b="1" dirty="0" err="1">
                <a:solidFill>
                  <a:schemeClr val="bg1"/>
                </a:solidFill>
              </a:rPr>
              <a:t>balace</a:t>
            </a:r>
            <a:r>
              <a:rPr lang="en-US" sz="2400" b="1" dirty="0">
                <a:solidFill>
                  <a:schemeClr val="bg1"/>
                </a:solidFill>
              </a:rPr>
              <a:t>. </a:t>
            </a:r>
            <a:r>
              <a:rPr lang="en-US" sz="2400" dirty="0">
                <a:solidFill>
                  <a:schemeClr val="bg1"/>
                </a:solidFill>
              </a:rPr>
              <a:t>We can compare visual balance to the teeter totter that uses a fulcrum lever and a pivot hinge.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813204" y="494455"/>
            <a:ext cx="4596996" cy="1569660"/>
          </a:xfrm>
          <a:prstGeom prst="rect">
            <a:avLst/>
          </a:prstGeom>
        </p:spPr>
        <p:txBody>
          <a:bodyPr wrap="square">
            <a:spAutoFit/>
          </a:bodyPr>
          <a:lstStyle/>
          <a:p>
            <a:r>
              <a:rPr lang="en-US" sz="2400" dirty="0">
                <a:solidFill>
                  <a:schemeClr val="bg1"/>
                </a:solidFill>
              </a:rPr>
              <a:t>But if we extend the lever and slide our lighter weight boy out to the end, </a:t>
            </a:r>
            <a:r>
              <a:rPr lang="en-US" sz="2400" b="1" dirty="0">
                <a:solidFill>
                  <a:schemeClr val="bg1"/>
                </a:solidFill>
              </a:rPr>
              <a:t>Leverage</a:t>
            </a:r>
            <a:r>
              <a:rPr lang="en-US" sz="2400" dirty="0">
                <a:solidFill>
                  <a:schemeClr val="bg1"/>
                </a:solidFill>
              </a:rPr>
              <a:t> will lift up the heavier boy, giving us </a:t>
            </a:r>
            <a:r>
              <a:rPr lang="en-US" sz="2400" b="1" dirty="0">
                <a:solidFill>
                  <a:schemeClr val="bg1"/>
                </a:solidFill>
              </a:rPr>
              <a:t>balance</a:t>
            </a:r>
            <a:r>
              <a:rPr lang="en-US" sz="2400" dirty="0">
                <a:solidFill>
                  <a:schemeClr val="bg1"/>
                </a:solidFill>
              </a:rPr>
              <a:t>.</a:t>
            </a:r>
          </a:p>
        </p:txBody>
      </p:sp>
      <p:pic>
        <p:nvPicPr>
          <p:cNvPr id="4" name="Picture 3"/>
          <p:cNvPicPr>
            <a:picLocks noChangeAspect="1"/>
          </p:cNvPicPr>
          <p:nvPr/>
        </p:nvPicPr>
        <p:blipFill>
          <a:blip r:embed="rId2"/>
          <a:stretch>
            <a:fillRect/>
          </a:stretch>
        </p:blipFill>
        <p:spPr>
          <a:xfrm>
            <a:off x="0" y="2451100"/>
            <a:ext cx="9144000" cy="3779391"/>
          </a:xfrm>
          <a:prstGeom prst="rect">
            <a:avLst/>
          </a:prstGeom>
        </p:spPr>
      </p:pic>
    </p:spTree>
    <p:extLst>
      <p:ext uri="{BB962C8B-B14F-4D97-AF65-F5344CB8AC3E}">
        <p14:creationId xmlns:p14="http://schemas.microsoft.com/office/powerpoint/2010/main" val="88314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4200" y="901700"/>
            <a:ext cx="5435600" cy="5054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2079" y="227416"/>
            <a:ext cx="4750854" cy="625957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6700" y="1460500"/>
            <a:ext cx="6070600" cy="3937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1800" y="1295400"/>
            <a:ext cx="5727700" cy="4267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9828" y="474284"/>
            <a:ext cx="7777179" cy="58291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blip>
          <a:stretch>
            <a:fillRect/>
          </a:stretch>
        </p:blipFill>
        <p:spPr>
          <a:xfrm>
            <a:off x="548245" y="932708"/>
            <a:ext cx="7858762" cy="541677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p:txBody>
          <a:bodyPr>
            <a:normAutofit fontScale="90000"/>
          </a:bodyPr>
          <a:lstStyle/>
          <a:p>
            <a:r>
              <a:rPr lang="en-US" dirty="0">
                <a:solidFill>
                  <a:schemeClr val="bg1"/>
                </a:solidFill>
              </a:rPr>
              <a:t>Principles of Design</a:t>
            </a:r>
            <a:br>
              <a:rPr lang="en-US" dirty="0">
                <a:solidFill>
                  <a:schemeClr val="bg1"/>
                </a:solidFill>
              </a:rPr>
            </a:br>
            <a:r>
              <a:rPr lang="en-US" sz="7300" dirty="0">
                <a:solidFill>
                  <a:srgbClr val="FF0000"/>
                </a:solidFill>
              </a:rPr>
              <a:t>Unity</a:t>
            </a:r>
          </a:p>
        </p:txBody>
      </p:sp>
      <p:sp>
        <p:nvSpPr>
          <p:cNvPr id="5" name="Subtitle 2"/>
          <p:cNvSpPr>
            <a:spLocks noGrp="1"/>
          </p:cNvSpPr>
          <p:nvPr>
            <p:ph type="subTitle" idx="1"/>
          </p:nvPr>
        </p:nvSpPr>
        <p:spPr/>
        <p:txBody>
          <a:bodyPr/>
          <a:lstStyle/>
          <a:p>
            <a:r>
              <a:rPr lang="en-US" dirty="0">
                <a:solidFill>
                  <a:schemeClr val="bg1"/>
                </a:solidFill>
              </a:rPr>
              <a:t>ARTS 1311 Design 1</a:t>
            </a:r>
          </a:p>
        </p:txBody>
      </p:sp>
    </p:spTree>
    <p:extLst>
      <p:ext uri="{BB962C8B-B14F-4D97-AF65-F5344CB8AC3E}">
        <p14:creationId xmlns:p14="http://schemas.microsoft.com/office/powerpoint/2010/main" val="2395317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712020"/>
            <a:ext cx="7467600" cy="4524315"/>
          </a:xfrm>
          <a:prstGeom prst="rect">
            <a:avLst/>
          </a:prstGeom>
        </p:spPr>
        <p:txBody>
          <a:bodyPr wrap="square">
            <a:spAutoFit/>
          </a:bodyPr>
          <a:lstStyle/>
          <a:p>
            <a:r>
              <a:rPr lang="en-US" sz="3200" b="1" dirty="0"/>
              <a:t>Unity</a:t>
            </a:r>
            <a:r>
              <a:rPr lang="en-US" sz="3200" dirty="0"/>
              <a:t> brings everything together. Unity is the relationship among the elements of a visual that helps all the elements function together. Without unity the other principles fall apart. Variety runs amok. Things that are supposed to balance are lost to sight. Without unity, we lose interest and concentration. The plan is fragmented and unintelligible.</a:t>
            </a:r>
          </a:p>
        </p:txBody>
      </p:sp>
      <p:sp>
        <p:nvSpPr>
          <p:cNvPr id="3" name="TextBox 2"/>
          <p:cNvSpPr txBox="1"/>
          <p:nvPr/>
        </p:nvSpPr>
        <p:spPr>
          <a:xfrm>
            <a:off x="-1092200" y="56134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91102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8982" y="923704"/>
            <a:ext cx="3636435" cy="4893647"/>
          </a:xfrm>
          <a:prstGeom prst="rect">
            <a:avLst/>
          </a:prstGeom>
        </p:spPr>
        <p:txBody>
          <a:bodyPr wrap="square">
            <a:spAutoFit/>
          </a:bodyPr>
          <a:lstStyle/>
          <a:p>
            <a:r>
              <a:rPr lang="en-US" sz="2400" dirty="0">
                <a:solidFill>
                  <a:srgbClr val="000000"/>
                </a:solidFill>
              </a:rPr>
              <a:t>A very important principle of art, unity occurs when all of the elements of a piece combine to make a balanced, harmonious, complete whole. Unity is another of those hard-to-describe art terms but, when it's present, your eye and brain are pleased to see it. Unity is intuitive. Yet there as several way to achieve Unity…</a:t>
            </a:r>
          </a:p>
        </p:txBody>
      </p:sp>
      <p:pic>
        <p:nvPicPr>
          <p:cNvPr id="6" name="Picture 5"/>
          <p:cNvPicPr>
            <a:picLocks noChangeAspect="1"/>
          </p:cNvPicPr>
          <p:nvPr/>
        </p:nvPicPr>
        <p:blipFill>
          <a:blip r:embed="rId2"/>
          <a:stretch>
            <a:fillRect/>
          </a:stretch>
        </p:blipFill>
        <p:spPr>
          <a:xfrm>
            <a:off x="4964023" y="1084538"/>
            <a:ext cx="3415944" cy="3994149"/>
          </a:xfrm>
          <a:prstGeom prst="rect">
            <a:avLst/>
          </a:prstGeom>
        </p:spPr>
      </p:pic>
    </p:spTree>
    <p:extLst>
      <p:ext uri="{BB962C8B-B14F-4D97-AF65-F5344CB8AC3E}">
        <p14:creationId xmlns:p14="http://schemas.microsoft.com/office/powerpoint/2010/main" val="1123130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06015" y="1385858"/>
            <a:ext cx="7473960" cy="3980696"/>
          </a:xfrm>
          <a:prstGeom prst="rect">
            <a:avLst/>
          </a:prstGeom>
        </p:spPr>
      </p:pic>
    </p:spTree>
    <p:extLst>
      <p:ext uri="{BB962C8B-B14F-4D97-AF65-F5344CB8AC3E}">
        <p14:creationId xmlns:p14="http://schemas.microsoft.com/office/powerpoint/2010/main" val="1171021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3952" y="1708850"/>
            <a:ext cx="6100626" cy="4092287"/>
          </a:xfrm>
          <a:prstGeom prst="rect">
            <a:avLst/>
          </a:prstGeom>
        </p:spPr>
      </p:pic>
      <p:sp>
        <p:nvSpPr>
          <p:cNvPr id="5" name="TextBox 4"/>
          <p:cNvSpPr txBox="1"/>
          <p:nvPr/>
        </p:nvSpPr>
        <p:spPr>
          <a:xfrm>
            <a:off x="1061548" y="758312"/>
            <a:ext cx="7392919" cy="830997"/>
          </a:xfrm>
          <a:prstGeom prst="rect">
            <a:avLst/>
          </a:prstGeom>
          <a:noFill/>
        </p:spPr>
        <p:txBody>
          <a:bodyPr wrap="square" rtlCol="0">
            <a:spAutoFit/>
          </a:bodyPr>
          <a:lstStyle/>
          <a:p>
            <a:r>
              <a:rPr lang="en-US" sz="2400" dirty="0">
                <a:solidFill>
                  <a:schemeClr val="bg1"/>
                </a:solidFill>
              </a:rPr>
              <a:t>Unify objects through containment (framing) and cropping.</a:t>
            </a:r>
          </a:p>
        </p:txBody>
      </p:sp>
    </p:spTree>
    <p:extLst>
      <p:ext uri="{BB962C8B-B14F-4D97-AF65-F5344CB8AC3E}">
        <p14:creationId xmlns:p14="http://schemas.microsoft.com/office/powerpoint/2010/main" val="2718179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4819" y="1783202"/>
            <a:ext cx="7367665" cy="3053428"/>
          </a:xfrm>
          <a:prstGeom prst="rect">
            <a:avLst/>
          </a:prstGeom>
        </p:spPr>
      </p:pic>
      <p:sp>
        <p:nvSpPr>
          <p:cNvPr id="3" name="TextBox 2"/>
          <p:cNvSpPr txBox="1"/>
          <p:nvPr/>
        </p:nvSpPr>
        <p:spPr>
          <a:xfrm>
            <a:off x="1061548" y="758312"/>
            <a:ext cx="7392919" cy="461665"/>
          </a:xfrm>
          <a:prstGeom prst="rect">
            <a:avLst/>
          </a:prstGeom>
          <a:noFill/>
        </p:spPr>
        <p:txBody>
          <a:bodyPr wrap="square" rtlCol="0">
            <a:spAutoFit/>
          </a:bodyPr>
          <a:lstStyle/>
          <a:p>
            <a:r>
              <a:rPr lang="en-US" sz="2400" dirty="0">
                <a:solidFill>
                  <a:schemeClr val="bg1"/>
                </a:solidFill>
              </a:rPr>
              <a:t>Unify objects through containment and cropping.</a:t>
            </a:r>
          </a:p>
        </p:txBody>
      </p:sp>
    </p:spTree>
    <p:extLst>
      <p:ext uri="{BB962C8B-B14F-4D97-AF65-F5344CB8AC3E}">
        <p14:creationId xmlns:p14="http://schemas.microsoft.com/office/powerpoint/2010/main" val="150707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p:spPr>
        <p:txBody>
          <a:bodyPr>
            <a:normAutofit/>
          </a:bodyPr>
          <a:lstStyle/>
          <a:p>
            <a:r>
              <a:rPr lang="en-US" sz="6000" dirty="0">
                <a:solidFill>
                  <a:srgbClr val="FF0000"/>
                </a:solidFill>
              </a:rPr>
              <a:t>Balance</a:t>
            </a:r>
          </a:p>
        </p:txBody>
      </p:sp>
    </p:spTree>
    <p:extLst>
      <p:ext uri="{BB962C8B-B14F-4D97-AF65-F5344CB8AC3E}">
        <p14:creationId xmlns:p14="http://schemas.microsoft.com/office/powerpoint/2010/main" val="562028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50800"/>
            <a:ext cx="8229600" cy="6743700"/>
          </a:xfrm>
          <a:prstGeom prst="rect">
            <a:avLst/>
          </a:prstGeom>
        </p:spPr>
      </p:pic>
    </p:spTree>
    <p:extLst>
      <p:ext uri="{BB962C8B-B14F-4D97-AF65-F5344CB8AC3E}">
        <p14:creationId xmlns:p14="http://schemas.microsoft.com/office/powerpoint/2010/main" val="3042802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3700" y="1003300"/>
            <a:ext cx="8343900" cy="4851400"/>
          </a:xfrm>
          <a:prstGeom prst="rect">
            <a:avLst/>
          </a:prstGeom>
        </p:spPr>
      </p:pic>
    </p:spTree>
    <p:extLst>
      <p:ext uri="{BB962C8B-B14F-4D97-AF65-F5344CB8AC3E}">
        <p14:creationId xmlns:p14="http://schemas.microsoft.com/office/powerpoint/2010/main" val="3214848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0100" y="1104900"/>
            <a:ext cx="5003800" cy="4635500"/>
          </a:xfrm>
          <a:prstGeom prst="rect">
            <a:avLst/>
          </a:prstGeom>
        </p:spPr>
      </p:pic>
    </p:spTree>
    <p:extLst>
      <p:ext uri="{BB962C8B-B14F-4D97-AF65-F5344CB8AC3E}">
        <p14:creationId xmlns:p14="http://schemas.microsoft.com/office/powerpoint/2010/main" val="3301669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9500" y="419100"/>
            <a:ext cx="6985000" cy="6007100"/>
          </a:xfrm>
          <a:prstGeom prst="rect">
            <a:avLst/>
          </a:prstGeom>
        </p:spPr>
      </p:pic>
    </p:spTree>
    <p:extLst>
      <p:ext uri="{BB962C8B-B14F-4D97-AF65-F5344CB8AC3E}">
        <p14:creationId xmlns:p14="http://schemas.microsoft.com/office/powerpoint/2010/main" val="1306481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p:spPr>
        <p:txBody>
          <a:bodyPr>
            <a:normAutofit fontScale="90000"/>
          </a:bodyPr>
          <a:lstStyle/>
          <a:p>
            <a:r>
              <a:rPr lang="en-US" dirty="0">
                <a:solidFill>
                  <a:schemeClr val="bg1"/>
                </a:solidFill>
              </a:rPr>
              <a:t>Principles of Design</a:t>
            </a:r>
            <a:br>
              <a:rPr lang="en-US" dirty="0">
                <a:solidFill>
                  <a:schemeClr val="bg1"/>
                </a:solidFill>
              </a:rPr>
            </a:br>
            <a:r>
              <a:rPr lang="en-US" sz="6000" dirty="0">
                <a:solidFill>
                  <a:srgbClr val="FF0000"/>
                </a:solidFill>
              </a:rPr>
              <a:t>Emphasis</a:t>
            </a:r>
          </a:p>
        </p:txBody>
      </p:sp>
      <p:sp>
        <p:nvSpPr>
          <p:cNvPr id="4" name="Subtitle 2"/>
          <p:cNvSpPr>
            <a:spLocks noGrp="1"/>
          </p:cNvSpPr>
          <p:nvPr>
            <p:ph type="subTitle" idx="1"/>
          </p:nvPr>
        </p:nvSpPr>
        <p:spPr>
          <a:xfrm>
            <a:off x="1371600" y="3886200"/>
            <a:ext cx="6400800" cy="1752600"/>
          </a:xfrm>
        </p:spPr>
        <p:txBody>
          <a:bodyPr/>
          <a:lstStyle/>
          <a:p>
            <a:r>
              <a:rPr lang="en-US" dirty="0">
                <a:solidFill>
                  <a:schemeClr val="bg1"/>
                </a:solidFill>
              </a:rPr>
              <a:t>ARTS 1311 Design 1</a:t>
            </a:r>
          </a:p>
        </p:txBody>
      </p:sp>
    </p:spTree>
    <p:extLst>
      <p:ext uri="{BB962C8B-B14F-4D97-AF65-F5344CB8AC3E}">
        <p14:creationId xmlns:p14="http://schemas.microsoft.com/office/powerpoint/2010/main" val="504362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8982" y="546181"/>
            <a:ext cx="7577232" cy="6063199"/>
          </a:xfrm>
          <a:prstGeom prst="rect">
            <a:avLst/>
          </a:prstGeom>
        </p:spPr>
        <p:txBody>
          <a:bodyPr wrap="square">
            <a:spAutoFit/>
          </a:bodyPr>
          <a:lstStyle/>
          <a:p>
            <a:r>
              <a:rPr lang="en-US" sz="3200" b="1" dirty="0">
                <a:solidFill>
                  <a:srgbClr val="FF0000"/>
                </a:solidFill>
              </a:rPr>
              <a:t>Emphasis</a:t>
            </a:r>
          </a:p>
          <a:p>
            <a:endParaRPr lang="en-US" sz="2400" b="1" dirty="0">
              <a:solidFill>
                <a:schemeClr val="bg1"/>
              </a:solidFill>
            </a:endParaRPr>
          </a:p>
          <a:p>
            <a:r>
              <a:rPr lang="en-US" sz="2800" b="1" dirty="0">
                <a:solidFill>
                  <a:srgbClr val="000000"/>
                </a:solidFill>
              </a:rPr>
              <a:t>Emphasis </a:t>
            </a:r>
            <a:r>
              <a:rPr lang="en-US" sz="2800" dirty="0">
                <a:solidFill>
                  <a:srgbClr val="000000"/>
                </a:solidFill>
              </a:rPr>
              <a:t>is contrast. It is the principle that allows an image to stand out from the rest, usually through contrast. The higher the contrast, such as black and white, the more the viewer’s eye will go to that area. Size can also create enough contrast to emphasize something. Often the larger the better. However a small item can be emphasized if the color or value contrast is great enough. Color, such as a singular red item, a yellow sun against a dark sky, or the use of complementary colors in contrast with each other. </a:t>
            </a:r>
          </a:p>
          <a:p>
            <a:endParaRPr lang="en-US" sz="2400" dirty="0">
              <a:solidFill>
                <a:schemeClr val="bg1"/>
              </a:solidFill>
            </a:endParaRPr>
          </a:p>
        </p:txBody>
      </p:sp>
    </p:spTree>
    <p:extLst>
      <p:ext uri="{BB962C8B-B14F-4D97-AF65-F5344CB8AC3E}">
        <p14:creationId xmlns:p14="http://schemas.microsoft.com/office/powerpoint/2010/main" val="2663759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8982" y="546181"/>
            <a:ext cx="3482218" cy="3293209"/>
          </a:xfrm>
          <a:prstGeom prst="rect">
            <a:avLst/>
          </a:prstGeom>
        </p:spPr>
        <p:txBody>
          <a:bodyPr wrap="square">
            <a:spAutoFit/>
          </a:bodyPr>
          <a:lstStyle/>
          <a:p>
            <a:r>
              <a:rPr lang="en-US" sz="4400" b="1" dirty="0">
                <a:solidFill>
                  <a:srgbClr val="FF0000"/>
                </a:solidFill>
              </a:rPr>
              <a:t>Emphasis is </a:t>
            </a:r>
          </a:p>
          <a:p>
            <a:r>
              <a:rPr lang="en-US" sz="4400" b="1" dirty="0">
                <a:solidFill>
                  <a:srgbClr val="FF0000"/>
                </a:solidFill>
              </a:rPr>
              <a:t>Dominance</a:t>
            </a:r>
          </a:p>
          <a:p>
            <a:endParaRPr lang="en-US" sz="2400" b="1" dirty="0">
              <a:solidFill>
                <a:schemeClr val="bg1"/>
              </a:solidFill>
            </a:endParaRPr>
          </a:p>
          <a:p>
            <a:r>
              <a:rPr lang="en-US" sz="2400" dirty="0">
                <a:solidFill>
                  <a:schemeClr val="bg1"/>
                </a:solidFill>
              </a:rPr>
              <a:t>There are several ways to make an item or cluster of items stand out and dominate the design.</a:t>
            </a:r>
          </a:p>
        </p:txBody>
      </p:sp>
      <p:pic>
        <p:nvPicPr>
          <p:cNvPr id="2" name="Picture 1"/>
          <p:cNvPicPr>
            <a:picLocks noChangeAspect="1"/>
          </p:cNvPicPr>
          <p:nvPr/>
        </p:nvPicPr>
        <p:blipFill>
          <a:blip r:embed="rId2"/>
          <a:stretch>
            <a:fillRect/>
          </a:stretch>
        </p:blipFill>
        <p:spPr>
          <a:xfrm>
            <a:off x="4315078" y="546181"/>
            <a:ext cx="4193921" cy="5682086"/>
          </a:xfrm>
          <a:prstGeom prst="rect">
            <a:avLst/>
          </a:prstGeom>
        </p:spPr>
      </p:pic>
    </p:spTree>
    <p:extLst>
      <p:ext uri="{BB962C8B-B14F-4D97-AF65-F5344CB8AC3E}">
        <p14:creationId xmlns:p14="http://schemas.microsoft.com/office/powerpoint/2010/main" val="1419937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6800" y="470298"/>
            <a:ext cx="7543800" cy="6117249"/>
          </a:xfrm>
          <a:prstGeom prst="rect">
            <a:avLst/>
          </a:prstGeom>
        </p:spPr>
      </p:pic>
    </p:spTree>
    <p:extLst>
      <p:ext uri="{BB962C8B-B14F-4D97-AF65-F5344CB8AC3E}">
        <p14:creationId xmlns:p14="http://schemas.microsoft.com/office/powerpoint/2010/main" val="3221058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2520" y="414059"/>
            <a:ext cx="7304079" cy="6007497"/>
          </a:xfrm>
          <a:prstGeom prst="rect">
            <a:avLst/>
          </a:prstGeom>
        </p:spPr>
      </p:pic>
    </p:spTree>
    <p:extLst>
      <p:ext uri="{BB962C8B-B14F-4D97-AF65-F5344CB8AC3E}">
        <p14:creationId xmlns:p14="http://schemas.microsoft.com/office/powerpoint/2010/main" val="3240939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8146" y="694960"/>
            <a:ext cx="6055619" cy="5575346"/>
          </a:xfrm>
          <a:prstGeom prst="rect">
            <a:avLst/>
          </a:prstGeom>
        </p:spPr>
      </p:pic>
    </p:spTree>
    <p:extLst>
      <p:ext uri="{BB962C8B-B14F-4D97-AF65-F5344CB8AC3E}">
        <p14:creationId xmlns:p14="http://schemas.microsoft.com/office/powerpoint/2010/main" val="3263655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38982" y="1092200"/>
            <a:ext cx="7419218" cy="4524315"/>
          </a:xfrm>
          <a:prstGeom prst="rect">
            <a:avLst/>
          </a:prstGeom>
        </p:spPr>
        <p:txBody>
          <a:bodyPr wrap="square">
            <a:spAutoFit/>
          </a:bodyPr>
          <a:lstStyle/>
          <a:p>
            <a:r>
              <a:rPr lang="en-US" sz="3200" b="1" dirty="0">
                <a:solidFill>
                  <a:schemeClr val="bg1"/>
                </a:solidFill>
              </a:rPr>
              <a:t>Balance</a:t>
            </a:r>
            <a:r>
              <a:rPr lang="en-US" sz="3200" dirty="0">
                <a:solidFill>
                  <a:schemeClr val="bg1"/>
                </a:solidFill>
              </a:rPr>
              <a:t> is one of the most important design principles. Every proper composition must have its elements in one of the types of balance. Balance in art refers to the sense of distribution of perceived visual weights that offset one another. We feel more comfortable--and therefore find it more pleasing--when the parts of an artwork seem to balance each other.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8982" y="546181"/>
            <a:ext cx="7577232" cy="1077218"/>
          </a:xfrm>
          <a:prstGeom prst="rect">
            <a:avLst/>
          </a:prstGeom>
        </p:spPr>
        <p:txBody>
          <a:bodyPr wrap="square">
            <a:spAutoFit/>
          </a:bodyPr>
          <a:lstStyle/>
          <a:p>
            <a:r>
              <a:rPr lang="en-US" sz="3200" dirty="0"/>
              <a:t>Size matters, and the larger black circle dominates and is emphasized</a:t>
            </a:r>
          </a:p>
        </p:txBody>
      </p:sp>
      <p:pic>
        <p:nvPicPr>
          <p:cNvPr id="3" name="Picture 2"/>
          <p:cNvPicPr>
            <a:picLocks noChangeAspect="1"/>
          </p:cNvPicPr>
          <p:nvPr/>
        </p:nvPicPr>
        <p:blipFill>
          <a:blip r:embed="rId2"/>
          <a:stretch>
            <a:fillRect/>
          </a:stretch>
        </p:blipFill>
        <p:spPr>
          <a:xfrm>
            <a:off x="1664882" y="2434863"/>
            <a:ext cx="5944744" cy="3963163"/>
          </a:xfrm>
          <a:prstGeom prst="rect">
            <a:avLst/>
          </a:prstGeom>
        </p:spPr>
      </p:pic>
    </p:spTree>
    <p:extLst>
      <p:ext uri="{BB962C8B-B14F-4D97-AF65-F5344CB8AC3E}">
        <p14:creationId xmlns:p14="http://schemas.microsoft.com/office/powerpoint/2010/main" val="1819435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87400"/>
            <a:ext cx="9144000" cy="5259437"/>
          </a:xfrm>
          <a:prstGeom prst="rect">
            <a:avLst/>
          </a:prstGeom>
        </p:spPr>
      </p:pic>
      <p:sp>
        <p:nvSpPr>
          <p:cNvPr id="5" name="TextBox 4"/>
          <p:cNvSpPr txBox="1"/>
          <p:nvPr/>
        </p:nvSpPr>
        <p:spPr>
          <a:xfrm>
            <a:off x="1190754" y="83788"/>
            <a:ext cx="2857810" cy="584776"/>
          </a:xfrm>
          <a:prstGeom prst="rect">
            <a:avLst/>
          </a:prstGeom>
          <a:noFill/>
        </p:spPr>
        <p:txBody>
          <a:bodyPr wrap="square" rtlCol="0">
            <a:spAutoFit/>
          </a:bodyPr>
          <a:lstStyle/>
          <a:p>
            <a:r>
              <a:rPr lang="en-US" sz="3200" dirty="0">
                <a:solidFill>
                  <a:schemeClr val="bg1"/>
                </a:solidFill>
              </a:rPr>
              <a:t>Dominate</a:t>
            </a:r>
          </a:p>
        </p:txBody>
      </p:sp>
      <p:sp>
        <p:nvSpPr>
          <p:cNvPr id="6" name="TextBox 5"/>
          <p:cNvSpPr txBox="1"/>
          <p:nvPr/>
        </p:nvSpPr>
        <p:spPr>
          <a:xfrm>
            <a:off x="3850105" y="6146048"/>
            <a:ext cx="2857810" cy="584776"/>
          </a:xfrm>
          <a:prstGeom prst="rect">
            <a:avLst/>
          </a:prstGeom>
          <a:noFill/>
        </p:spPr>
        <p:txBody>
          <a:bodyPr wrap="square" rtlCol="0">
            <a:spAutoFit/>
          </a:bodyPr>
          <a:lstStyle/>
          <a:p>
            <a:r>
              <a:rPr lang="en-US" sz="3200" dirty="0">
                <a:solidFill>
                  <a:schemeClr val="bg1"/>
                </a:solidFill>
              </a:rPr>
              <a:t>Sub-Dominate</a:t>
            </a:r>
          </a:p>
        </p:txBody>
      </p:sp>
      <p:sp>
        <p:nvSpPr>
          <p:cNvPr id="7" name="TextBox 6"/>
          <p:cNvSpPr txBox="1"/>
          <p:nvPr/>
        </p:nvSpPr>
        <p:spPr>
          <a:xfrm>
            <a:off x="5133592" y="83788"/>
            <a:ext cx="3726068" cy="584776"/>
          </a:xfrm>
          <a:prstGeom prst="rect">
            <a:avLst/>
          </a:prstGeom>
          <a:noFill/>
        </p:spPr>
        <p:txBody>
          <a:bodyPr wrap="square" rtlCol="0">
            <a:spAutoFit/>
          </a:bodyPr>
          <a:lstStyle/>
          <a:p>
            <a:r>
              <a:rPr lang="en-US" sz="3200" dirty="0">
                <a:solidFill>
                  <a:schemeClr val="bg1"/>
                </a:solidFill>
              </a:rPr>
              <a:t>Subordinates</a:t>
            </a:r>
          </a:p>
        </p:txBody>
      </p:sp>
      <p:sp>
        <p:nvSpPr>
          <p:cNvPr id="2" name="TextBox 1"/>
          <p:cNvSpPr txBox="1"/>
          <p:nvPr/>
        </p:nvSpPr>
        <p:spPr>
          <a:xfrm>
            <a:off x="2915715" y="187941"/>
            <a:ext cx="2331613" cy="461665"/>
          </a:xfrm>
          <a:prstGeom prst="rect">
            <a:avLst/>
          </a:prstGeom>
          <a:noFill/>
        </p:spPr>
        <p:txBody>
          <a:bodyPr wrap="square" rtlCol="0">
            <a:spAutoFit/>
          </a:bodyPr>
          <a:lstStyle/>
          <a:p>
            <a:r>
              <a:rPr lang="en-US" sz="2400" dirty="0">
                <a:solidFill>
                  <a:srgbClr val="FF0000"/>
                </a:solidFill>
              </a:rPr>
              <a:t>(Evil Genius)</a:t>
            </a:r>
          </a:p>
        </p:txBody>
      </p:sp>
      <p:sp>
        <p:nvSpPr>
          <p:cNvPr id="8" name="TextBox 7"/>
          <p:cNvSpPr txBox="1"/>
          <p:nvPr/>
        </p:nvSpPr>
        <p:spPr>
          <a:xfrm>
            <a:off x="7408339" y="168983"/>
            <a:ext cx="2331613" cy="461665"/>
          </a:xfrm>
          <a:prstGeom prst="rect">
            <a:avLst/>
          </a:prstGeom>
          <a:noFill/>
        </p:spPr>
        <p:txBody>
          <a:bodyPr wrap="square" rtlCol="0">
            <a:spAutoFit/>
          </a:bodyPr>
          <a:lstStyle/>
          <a:p>
            <a:r>
              <a:rPr lang="en-US" sz="2400" dirty="0">
                <a:solidFill>
                  <a:srgbClr val="FF0000"/>
                </a:solidFill>
              </a:rPr>
              <a:t>(Minions)</a:t>
            </a:r>
          </a:p>
        </p:txBody>
      </p:sp>
      <p:sp>
        <p:nvSpPr>
          <p:cNvPr id="9" name="TextBox 8"/>
          <p:cNvSpPr txBox="1"/>
          <p:nvPr/>
        </p:nvSpPr>
        <p:spPr>
          <a:xfrm>
            <a:off x="6327831" y="6248564"/>
            <a:ext cx="2331613" cy="461665"/>
          </a:xfrm>
          <a:prstGeom prst="rect">
            <a:avLst/>
          </a:prstGeom>
          <a:noFill/>
        </p:spPr>
        <p:txBody>
          <a:bodyPr wrap="square" rtlCol="0">
            <a:spAutoFit/>
          </a:bodyPr>
          <a:lstStyle/>
          <a:p>
            <a:r>
              <a:rPr lang="en-US" sz="2400" dirty="0">
                <a:solidFill>
                  <a:srgbClr val="FF0000"/>
                </a:solidFill>
              </a:rPr>
              <a:t>(Side-kick)</a:t>
            </a:r>
          </a:p>
        </p:txBody>
      </p:sp>
      <p:cxnSp>
        <p:nvCxnSpPr>
          <p:cNvPr id="10" name="Straight Arrow Connector 9"/>
          <p:cNvCxnSpPr/>
          <p:nvPr/>
        </p:nvCxnSpPr>
        <p:spPr>
          <a:xfrm flipH="1">
            <a:off x="3468986" y="630648"/>
            <a:ext cx="381119" cy="147367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898474" y="630648"/>
            <a:ext cx="1" cy="179595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573125" y="5099660"/>
            <a:ext cx="1325349" cy="1167862"/>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691096" y="630648"/>
            <a:ext cx="403204" cy="179595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573125" y="630648"/>
            <a:ext cx="618474" cy="1795955"/>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312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373" y="611980"/>
            <a:ext cx="7274924" cy="5782632"/>
          </a:xfrm>
          <a:prstGeom prst="rect">
            <a:avLst/>
          </a:prstGeom>
        </p:spPr>
      </p:pic>
    </p:spTree>
    <p:extLst>
      <p:ext uri="{BB962C8B-B14F-4D97-AF65-F5344CB8AC3E}">
        <p14:creationId xmlns:p14="http://schemas.microsoft.com/office/powerpoint/2010/main" val="3000603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4997" y="474284"/>
            <a:ext cx="7240314" cy="5958423"/>
          </a:xfrm>
          <a:prstGeom prst="rect">
            <a:avLst/>
          </a:prstGeom>
        </p:spPr>
      </p:pic>
    </p:spTree>
    <p:extLst>
      <p:ext uri="{BB962C8B-B14F-4D97-AF65-F5344CB8AC3E}">
        <p14:creationId xmlns:p14="http://schemas.microsoft.com/office/powerpoint/2010/main" val="2552084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119" y="988748"/>
            <a:ext cx="6960000" cy="4806254"/>
          </a:xfrm>
          <a:prstGeom prst="rect">
            <a:avLst/>
          </a:prstGeom>
        </p:spPr>
      </p:pic>
    </p:spTree>
    <p:extLst>
      <p:ext uri="{BB962C8B-B14F-4D97-AF65-F5344CB8AC3E}">
        <p14:creationId xmlns:p14="http://schemas.microsoft.com/office/powerpoint/2010/main" val="3159446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817" y="409879"/>
            <a:ext cx="8461577" cy="1323439"/>
          </a:xfrm>
          <a:prstGeom prst="rect">
            <a:avLst/>
          </a:prstGeom>
        </p:spPr>
        <p:txBody>
          <a:bodyPr wrap="square">
            <a:spAutoFit/>
          </a:bodyPr>
          <a:lstStyle/>
          <a:p>
            <a:r>
              <a:rPr lang="en-US" sz="3200" b="1" dirty="0">
                <a:solidFill>
                  <a:srgbClr val="FF0000"/>
                </a:solidFill>
              </a:rPr>
              <a:t>Where’s Waldo?</a:t>
            </a:r>
          </a:p>
          <a:p>
            <a:endParaRPr lang="en-US" sz="2400" b="1" dirty="0">
              <a:solidFill>
                <a:schemeClr val="bg1"/>
              </a:solidFill>
            </a:endParaRPr>
          </a:p>
          <a:p>
            <a:r>
              <a:rPr lang="en-US" sz="2400" b="1" dirty="0">
                <a:solidFill>
                  <a:schemeClr val="bg1"/>
                </a:solidFill>
              </a:rPr>
              <a:t>Emphasis</a:t>
            </a:r>
            <a:r>
              <a:rPr lang="en-US" sz="2400" dirty="0">
                <a:solidFill>
                  <a:schemeClr val="bg1"/>
                </a:solidFill>
              </a:rPr>
              <a:t> is “getting to the point” when telling your design story</a:t>
            </a:r>
          </a:p>
        </p:txBody>
      </p:sp>
      <p:pic>
        <p:nvPicPr>
          <p:cNvPr id="3" name="Picture 2"/>
          <p:cNvPicPr>
            <a:picLocks noChangeAspect="1"/>
          </p:cNvPicPr>
          <p:nvPr/>
        </p:nvPicPr>
        <p:blipFill>
          <a:blip r:embed="rId2"/>
          <a:stretch>
            <a:fillRect/>
          </a:stretch>
        </p:blipFill>
        <p:spPr>
          <a:xfrm>
            <a:off x="1674559" y="1847066"/>
            <a:ext cx="6021662" cy="4516246"/>
          </a:xfrm>
          <a:prstGeom prst="rect">
            <a:avLst/>
          </a:prstGeom>
        </p:spPr>
      </p:pic>
    </p:spTree>
    <p:extLst>
      <p:ext uri="{BB962C8B-B14F-4D97-AF65-F5344CB8AC3E}">
        <p14:creationId xmlns:p14="http://schemas.microsoft.com/office/powerpoint/2010/main" val="2138322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1817" y="409879"/>
            <a:ext cx="8461577" cy="1323439"/>
          </a:xfrm>
          <a:prstGeom prst="rect">
            <a:avLst/>
          </a:prstGeom>
        </p:spPr>
        <p:txBody>
          <a:bodyPr wrap="square">
            <a:spAutoFit/>
          </a:bodyPr>
          <a:lstStyle/>
          <a:p>
            <a:r>
              <a:rPr lang="en-US" sz="3200" b="1" dirty="0">
                <a:solidFill>
                  <a:srgbClr val="FF0000"/>
                </a:solidFill>
              </a:rPr>
              <a:t>Here’s Waldo?</a:t>
            </a:r>
          </a:p>
          <a:p>
            <a:endParaRPr lang="en-US" sz="2400" b="1" dirty="0">
              <a:solidFill>
                <a:schemeClr val="bg1"/>
              </a:solidFill>
            </a:endParaRPr>
          </a:p>
          <a:p>
            <a:r>
              <a:rPr lang="en-US" sz="2400" b="1" dirty="0">
                <a:solidFill>
                  <a:schemeClr val="bg1"/>
                </a:solidFill>
              </a:rPr>
              <a:t> </a:t>
            </a:r>
            <a:endParaRPr lang="en-US" sz="2400" dirty="0">
              <a:solidFill>
                <a:schemeClr val="bg1"/>
              </a:solidFill>
            </a:endParaRPr>
          </a:p>
        </p:txBody>
      </p:sp>
      <p:pic>
        <p:nvPicPr>
          <p:cNvPr id="3" name="Picture 2"/>
          <p:cNvPicPr>
            <a:picLocks noChangeAspect="1"/>
          </p:cNvPicPr>
          <p:nvPr/>
        </p:nvPicPr>
        <p:blipFill>
          <a:blip r:embed="rId2"/>
          <a:stretch>
            <a:fillRect/>
          </a:stretch>
        </p:blipFill>
        <p:spPr>
          <a:xfrm>
            <a:off x="1674559" y="1847066"/>
            <a:ext cx="6021662" cy="4516246"/>
          </a:xfrm>
          <a:prstGeom prst="rect">
            <a:avLst/>
          </a:prstGeom>
        </p:spPr>
      </p:pic>
      <p:pic>
        <p:nvPicPr>
          <p:cNvPr id="2" name="Picture 1"/>
          <p:cNvPicPr>
            <a:picLocks noChangeAspect="1"/>
          </p:cNvPicPr>
          <p:nvPr/>
        </p:nvPicPr>
        <p:blipFill>
          <a:blip r:embed="rId3"/>
          <a:stretch>
            <a:fillRect/>
          </a:stretch>
        </p:blipFill>
        <p:spPr>
          <a:xfrm>
            <a:off x="4026529" y="637802"/>
            <a:ext cx="3006224" cy="6068534"/>
          </a:xfrm>
          <a:prstGeom prst="rect">
            <a:avLst/>
          </a:prstGeom>
        </p:spPr>
      </p:pic>
    </p:spTree>
    <p:extLst>
      <p:ext uri="{BB962C8B-B14F-4D97-AF65-F5344CB8AC3E}">
        <p14:creationId xmlns:p14="http://schemas.microsoft.com/office/powerpoint/2010/main" val="836981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p:spPr>
        <p:txBody>
          <a:bodyPr/>
          <a:lstStyle/>
          <a:p>
            <a:r>
              <a:rPr lang="en-US" dirty="0">
                <a:solidFill>
                  <a:schemeClr val="bg1"/>
                </a:solidFill>
              </a:rPr>
              <a:t>Principles of Design</a:t>
            </a:r>
            <a:br>
              <a:rPr lang="en-US" dirty="0">
                <a:solidFill>
                  <a:schemeClr val="bg1"/>
                </a:solidFill>
              </a:rPr>
            </a:br>
            <a:r>
              <a:rPr lang="en-US" dirty="0">
                <a:solidFill>
                  <a:srgbClr val="FF0000"/>
                </a:solidFill>
              </a:rPr>
              <a:t>Repetition, Rhythm and Pattern</a:t>
            </a:r>
          </a:p>
        </p:txBody>
      </p:sp>
      <p:sp>
        <p:nvSpPr>
          <p:cNvPr id="5" name="Subtitle 2"/>
          <p:cNvSpPr>
            <a:spLocks noGrp="1"/>
          </p:cNvSpPr>
          <p:nvPr>
            <p:ph type="subTitle" idx="1"/>
          </p:nvPr>
        </p:nvSpPr>
        <p:spPr>
          <a:xfrm>
            <a:off x="1371600" y="3886200"/>
            <a:ext cx="6400800" cy="1752600"/>
          </a:xfrm>
        </p:spPr>
        <p:txBody>
          <a:bodyPr/>
          <a:lstStyle/>
          <a:p>
            <a:r>
              <a:rPr lang="en-US" dirty="0">
                <a:solidFill>
                  <a:schemeClr val="bg1"/>
                </a:solidFill>
              </a:rPr>
              <a:t>ARTS 1311 Design 1</a:t>
            </a:r>
          </a:p>
        </p:txBody>
      </p:sp>
    </p:spTree>
    <p:extLst>
      <p:ext uri="{BB962C8B-B14F-4D97-AF65-F5344CB8AC3E}">
        <p14:creationId xmlns:p14="http://schemas.microsoft.com/office/powerpoint/2010/main" val="919092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9237" y="489958"/>
            <a:ext cx="6902868" cy="1077218"/>
          </a:xfrm>
          <a:prstGeom prst="rect">
            <a:avLst/>
          </a:prstGeom>
          <a:noFill/>
        </p:spPr>
        <p:txBody>
          <a:bodyPr wrap="square" rtlCol="0">
            <a:spAutoFit/>
          </a:bodyPr>
          <a:lstStyle/>
          <a:p>
            <a:r>
              <a:rPr lang="en-US" sz="3200" dirty="0">
                <a:solidFill>
                  <a:srgbClr val="000000"/>
                </a:solidFill>
              </a:rPr>
              <a:t>Repetition in nature is a common sight, from schools of fish to forests of trees.</a:t>
            </a:r>
          </a:p>
        </p:txBody>
      </p:sp>
      <p:pic>
        <p:nvPicPr>
          <p:cNvPr id="7" name="Picture 6"/>
          <p:cNvPicPr>
            <a:picLocks noChangeAspect="1"/>
          </p:cNvPicPr>
          <p:nvPr/>
        </p:nvPicPr>
        <p:blipFill>
          <a:blip r:embed="rId2"/>
          <a:stretch>
            <a:fillRect/>
          </a:stretch>
        </p:blipFill>
        <p:spPr>
          <a:xfrm>
            <a:off x="876300" y="1567176"/>
            <a:ext cx="7391400" cy="5054600"/>
          </a:xfrm>
          <a:prstGeom prst="rect">
            <a:avLst/>
          </a:prstGeom>
        </p:spPr>
      </p:pic>
    </p:spTree>
    <p:extLst>
      <p:ext uri="{BB962C8B-B14F-4D97-AF65-F5344CB8AC3E}">
        <p14:creationId xmlns:p14="http://schemas.microsoft.com/office/powerpoint/2010/main" val="3217571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0840" y="489958"/>
            <a:ext cx="6426154" cy="2554545"/>
          </a:xfrm>
          <a:prstGeom prst="rect">
            <a:avLst/>
          </a:prstGeom>
          <a:noFill/>
        </p:spPr>
        <p:txBody>
          <a:bodyPr wrap="square" rtlCol="0">
            <a:spAutoFit/>
          </a:bodyPr>
          <a:lstStyle/>
          <a:p>
            <a:r>
              <a:rPr lang="en-US" sz="3200" dirty="0"/>
              <a:t>Repeating shapes and forms without variation can be taken in with one glance. The brain comprehends one and immediately knows the rest are identical..</a:t>
            </a:r>
          </a:p>
        </p:txBody>
      </p:sp>
      <p:pic>
        <p:nvPicPr>
          <p:cNvPr id="4" name="Picture 3"/>
          <p:cNvPicPr>
            <a:picLocks noChangeAspect="1"/>
          </p:cNvPicPr>
          <p:nvPr/>
        </p:nvPicPr>
        <p:blipFill>
          <a:blip r:embed="rId2"/>
          <a:stretch>
            <a:fillRect/>
          </a:stretch>
        </p:blipFill>
        <p:spPr>
          <a:xfrm>
            <a:off x="1800840" y="3044502"/>
            <a:ext cx="4852788" cy="3376939"/>
          </a:xfrm>
          <a:prstGeom prst="rect">
            <a:avLst/>
          </a:prstGeom>
        </p:spPr>
      </p:pic>
    </p:spTree>
    <p:extLst>
      <p:ext uri="{BB962C8B-B14F-4D97-AF65-F5344CB8AC3E}">
        <p14:creationId xmlns:p14="http://schemas.microsoft.com/office/powerpoint/2010/main" val="2915544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38982" y="1081731"/>
            <a:ext cx="6676418" cy="4524315"/>
          </a:xfrm>
          <a:prstGeom prst="rect">
            <a:avLst/>
          </a:prstGeom>
        </p:spPr>
        <p:txBody>
          <a:bodyPr wrap="square">
            <a:spAutoFit/>
          </a:bodyPr>
          <a:lstStyle/>
          <a:p>
            <a:r>
              <a:rPr lang="en-US" sz="3200" b="1" i="1" dirty="0">
                <a:solidFill>
                  <a:schemeClr val="bg1"/>
                </a:solidFill>
              </a:rPr>
              <a:t>Balance</a:t>
            </a:r>
            <a:r>
              <a:rPr lang="en-US" sz="3200" dirty="0">
                <a:solidFill>
                  <a:schemeClr val="bg1"/>
                </a:solidFill>
              </a:rPr>
              <a:t>, in art, has to do with </a:t>
            </a:r>
            <a:r>
              <a:rPr lang="en-US" sz="3200" i="1" dirty="0">
                <a:solidFill>
                  <a:schemeClr val="bg1"/>
                </a:solidFill>
              </a:rPr>
              <a:t>how big</a:t>
            </a:r>
            <a:r>
              <a:rPr lang="en-US" sz="3200" dirty="0">
                <a:solidFill>
                  <a:schemeClr val="bg1"/>
                </a:solidFill>
              </a:rPr>
              <a:t>, </a:t>
            </a:r>
            <a:r>
              <a:rPr lang="en-US" sz="3200" i="1" dirty="0">
                <a:solidFill>
                  <a:schemeClr val="bg1"/>
                </a:solidFill>
              </a:rPr>
              <a:t>how many</a:t>
            </a:r>
            <a:r>
              <a:rPr lang="en-US" sz="3200" dirty="0">
                <a:solidFill>
                  <a:schemeClr val="bg1"/>
                </a:solidFill>
              </a:rPr>
              <a:t>, and </a:t>
            </a:r>
            <a:r>
              <a:rPr lang="en-US" sz="3200" i="1" dirty="0">
                <a:solidFill>
                  <a:schemeClr val="bg1"/>
                </a:solidFill>
              </a:rPr>
              <a:t>where</a:t>
            </a:r>
            <a:r>
              <a:rPr lang="en-US" sz="3200" dirty="0">
                <a:solidFill>
                  <a:schemeClr val="bg1"/>
                </a:solidFill>
              </a:rPr>
              <a:t> the objects are in a </a:t>
            </a:r>
            <a:r>
              <a:rPr lang="en-US" sz="3200" i="1" dirty="0">
                <a:solidFill>
                  <a:schemeClr val="bg1"/>
                </a:solidFill>
              </a:rPr>
              <a:t>composition</a:t>
            </a:r>
            <a:r>
              <a:rPr lang="en-US" sz="3200" dirty="0">
                <a:solidFill>
                  <a:schemeClr val="bg1"/>
                </a:solidFill>
              </a:rPr>
              <a:t>. In art, balance has nothing to do with physical weight, but rather is about </a:t>
            </a:r>
            <a:r>
              <a:rPr lang="en-US" sz="3200" b="1" i="1" dirty="0">
                <a:solidFill>
                  <a:schemeClr val="bg1"/>
                </a:solidFill>
              </a:rPr>
              <a:t>visual weight</a:t>
            </a:r>
            <a:r>
              <a:rPr lang="en-US" sz="3200" dirty="0">
                <a:solidFill>
                  <a:schemeClr val="bg1"/>
                </a:solidFill>
              </a:rPr>
              <a:t>. If an artwork has </a:t>
            </a:r>
            <a:r>
              <a:rPr lang="en-US" sz="3200" i="1" dirty="0">
                <a:solidFill>
                  <a:schemeClr val="bg1"/>
                </a:solidFill>
              </a:rPr>
              <a:t>more</a:t>
            </a:r>
            <a:r>
              <a:rPr lang="en-US" sz="3200" dirty="0">
                <a:solidFill>
                  <a:schemeClr val="bg1"/>
                </a:solidFill>
              </a:rPr>
              <a:t> objects or </a:t>
            </a:r>
            <a:r>
              <a:rPr lang="en-US" sz="3200" i="1" dirty="0">
                <a:solidFill>
                  <a:schemeClr val="bg1"/>
                </a:solidFill>
              </a:rPr>
              <a:t>larger</a:t>
            </a:r>
            <a:r>
              <a:rPr lang="en-US" sz="3200" dirty="0">
                <a:solidFill>
                  <a:schemeClr val="bg1"/>
                </a:solidFill>
              </a:rPr>
              <a:t> objects on one side (or top or bottom) of the composition, the visual weight is "heavier" on that side of the piece.</a:t>
            </a:r>
          </a:p>
        </p:txBody>
      </p:sp>
    </p:spTree>
    <p:extLst>
      <p:ext uri="{BB962C8B-B14F-4D97-AF65-F5344CB8AC3E}">
        <p14:creationId xmlns:p14="http://schemas.microsoft.com/office/powerpoint/2010/main" val="3686221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0840" y="793283"/>
            <a:ext cx="6002472" cy="5016757"/>
          </a:xfrm>
          <a:prstGeom prst="rect">
            <a:avLst/>
          </a:prstGeom>
          <a:noFill/>
        </p:spPr>
        <p:txBody>
          <a:bodyPr wrap="square" rtlCol="0">
            <a:spAutoFit/>
          </a:bodyPr>
          <a:lstStyle/>
          <a:p>
            <a:r>
              <a:rPr lang="en-US" sz="3200" dirty="0"/>
              <a:t>Due to constant exposure, our hard-wired response is to always expect </a:t>
            </a:r>
            <a:r>
              <a:rPr lang="en-US" sz="3200" b="1" dirty="0"/>
              <a:t>Repetition</a:t>
            </a:r>
            <a:r>
              <a:rPr lang="en-US" sz="3200" dirty="0"/>
              <a:t> to be accompanied by variation. The important thing to notice with natural repetition is the presence of variation which makes repetition more rhythmical and interesting.</a:t>
            </a:r>
          </a:p>
          <a:p>
            <a:endParaRPr lang="en-US" sz="3200" dirty="0"/>
          </a:p>
        </p:txBody>
      </p:sp>
    </p:spTree>
    <p:extLst>
      <p:ext uri="{BB962C8B-B14F-4D97-AF65-F5344CB8AC3E}">
        <p14:creationId xmlns:p14="http://schemas.microsoft.com/office/powerpoint/2010/main" val="17135533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00840" y="3571688"/>
            <a:ext cx="4133085" cy="2904721"/>
          </a:xfrm>
          <a:prstGeom prst="rect">
            <a:avLst/>
          </a:prstGeom>
        </p:spPr>
      </p:pic>
      <p:sp>
        <p:nvSpPr>
          <p:cNvPr id="9" name="TextBox 8"/>
          <p:cNvSpPr txBox="1"/>
          <p:nvPr/>
        </p:nvSpPr>
        <p:spPr>
          <a:xfrm>
            <a:off x="1800840" y="524700"/>
            <a:ext cx="6002472" cy="3046988"/>
          </a:xfrm>
          <a:prstGeom prst="rect">
            <a:avLst/>
          </a:prstGeom>
          <a:noFill/>
        </p:spPr>
        <p:txBody>
          <a:bodyPr wrap="square" rtlCol="0">
            <a:spAutoFit/>
          </a:bodyPr>
          <a:lstStyle/>
          <a:p>
            <a:r>
              <a:rPr lang="en-US" sz="3200" dirty="0">
                <a:solidFill>
                  <a:srgbClr val="000000"/>
                </a:solidFill>
              </a:rPr>
              <a:t>When variation is introduced, </a:t>
            </a:r>
            <a:r>
              <a:rPr lang="en-US" sz="3200" dirty="0" err="1">
                <a:solidFill>
                  <a:srgbClr val="000000"/>
                </a:solidFill>
              </a:rPr>
              <a:t>subconscience</a:t>
            </a:r>
            <a:r>
              <a:rPr lang="en-US" sz="3200" dirty="0">
                <a:solidFill>
                  <a:srgbClr val="000000"/>
                </a:solidFill>
              </a:rPr>
              <a:t> mental activity is required to </a:t>
            </a:r>
            <a:r>
              <a:rPr lang="en-US" sz="3200" dirty="0" err="1">
                <a:solidFill>
                  <a:srgbClr val="000000"/>
                </a:solidFill>
              </a:rPr>
              <a:t>absord</a:t>
            </a:r>
            <a:r>
              <a:rPr lang="en-US" sz="3200" dirty="0">
                <a:solidFill>
                  <a:srgbClr val="000000"/>
                </a:solidFill>
              </a:rPr>
              <a:t> the repeating elements. This relieves monotony and adds interest, even when the variation is subtle. </a:t>
            </a:r>
          </a:p>
        </p:txBody>
      </p:sp>
    </p:spTree>
    <p:extLst>
      <p:ext uri="{BB962C8B-B14F-4D97-AF65-F5344CB8AC3E}">
        <p14:creationId xmlns:p14="http://schemas.microsoft.com/office/powerpoint/2010/main" val="2463561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0840" y="584747"/>
            <a:ext cx="6002472" cy="2062103"/>
          </a:xfrm>
          <a:prstGeom prst="rect">
            <a:avLst/>
          </a:prstGeom>
          <a:noFill/>
        </p:spPr>
        <p:txBody>
          <a:bodyPr wrap="square" rtlCol="0">
            <a:spAutoFit/>
          </a:bodyPr>
          <a:lstStyle/>
          <a:p>
            <a:r>
              <a:rPr lang="en-US" sz="3200" dirty="0">
                <a:solidFill>
                  <a:srgbClr val="000000"/>
                </a:solidFill>
              </a:rPr>
              <a:t>Due to constant exposure, our hard-wired response is to always expect repetition to be accompanied by variation. </a:t>
            </a:r>
          </a:p>
        </p:txBody>
      </p:sp>
      <p:pic>
        <p:nvPicPr>
          <p:cNvPr id="4" name="Picture 3"/>
          <p:cNvPicPr>
            <a:picLocks noChangeAspect="1"/>
          </p:cNvPicPr>
          <p:nvPr/>
        </p:nvPicPr>
        <p:blipFill>
          <a:blip r:embed="rId2"/>
          <a:stretch>
            <a:fillRect/>
          </a:stretch>
        </p:blipFill>
        <p:spPr>
          <a:xfrm>
            <a:off x="1944897" y="2810534"/>
            <a:ext cx="5224609" cy="3644165"/>
          </a:xfrm>
          <a:prstGeom prst="rect">
            <a:avLst/>
          </a:prstGeom>
        </p:spPr>
      </p:pic>
    </p:spTree>
    <p:extLst>
      <p:ext uri="{BB962C8B-B14F-4D97-AF65-F5344CB8AC3E}">
        <p14:creationId xmlns:p14="http://schemas.microsoft.com/office/powerpoint/2010/main" val="1817880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4761" y="584747"/>
            <a:ext cx="7700209" cy="2554545"/>
          </a:xfrm>
          <a:prstGeom prst="rect">
            <a:avLst/>
          </a:prstGeom>
          <a:noFill/>
        </p:spPr>
        <p:txBody>
          <a:bodyPr wrap="square" rtlCol="0">
            <a:spAutoFit/>
          </a:bodyPr>
          <a:lstStyle/>
          <a:p>
            <a:r>
              <a:rPr lang="en-US" sz="3200" dirty="0">
                <a:solidFill>
                  <a:srgbClr val="000000"/>
                </a:solidFill>
              </a:rPr>
              <a:t>The important thing to notice with any repetition is the presence of variation which makes repetition more rhythmical and interesting.</a:t>
            </a:r>
          </a:p>
          <a:p>
            <a:endParaRPr lang="en-US" sz="3200" dirty="0">
              <a:solidFill>
                <a:srgbClr val="000000"/>
              </a:solidFill>
            </a:endParaRPr>
          </a:p>
        </p:txBody>
      </p:sp>
      <p:pic>
        <p:nvPicPr>
          <p:cNvPr id="4" name="Picture 3"/>
          <p:cNvPicPr>
            <a:picLocks noChangeAspect="1"/>
          </p:cNvPicPr>
          <p:nvPr/>
        </p:nvPicPr>
        <p:blipFill>
          <a:blip r:embed="rId2"/>
          <a:stretch>
            <a:fillRect/>
          </a:stretch>
        </p:blipFill>
        <p:spPr>
          <a:xfrm>
            <a:off x="3088862" y="2393653"/>
            <a:ext cx="4986387" cy="3320934"/>
          </a:xfrm>
          <a:prstGeom prst="rect">
            <a:avLst/>
          </a:prstGeom>
        </p:spPr>
      </p:pic>
    </p:spTree>
    <p:extLst>
      <p:ext uri="{BB962C8B-B14F-4D97-AF65-F5344CB8AC3E}">
        <p14:creationId xmlns:p14="http://schemas.microsoft.com/office/powerpoint/2010/main" val="4088739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88308" y="658670"/>
            <a:ext cx="5239219" cy="5339637"/>
          </a:xfrm>
          <a:prstGeom prst="rect">
            <a:avLst/>
          </a:prstGeom>
        </p:spPr>
      </p:pic>
    </p:spTree>
    <p:extLst>
      <p:ext uri="{BB962C8B-B14F-4D97-AF65-F5344CB8AC3E}">
        <p14:creationId xmlns:p14="http://schemas.microsoft.com/office/powerpoint/2010/main" val="2772734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0840" y="793283"/>
            <a:ext cx="6002472" cy="2062103"/>
          </a:xfrm>
          <a:prstGeom prst="rect">
            <a:avLst/>
          </a:prstGeom>
          <a:noFill/>
        </p:spPr>
        <p:txBody>
          <a:bodyPr wrap="square" rtlCol="0">
            <a:spAutoFit/>
          </a:bodyPr>
          <a:lstStyle/>
          <a:p>
            <a:r>
              <a:rPr lang="en-US" sz="3200" dirty="0">
                <a:solidFill>
                  <a:srgbClr val="000000"/>
                </a:solidFill>
              </a:rPr>
              <a:t>Repetition without variation becomes </a:t>
            </a:r>
            <a:r>
              <a:rPr lang="en-US" sz="3200" b="1" dirty="0">
                <a:solidFill>
                  <a:srgbClr val="000000"/>
                </a:solidFill>
              </a:rPr>
              <a:t>Pattern</a:t>
            </a:r>
            <a:r>
              <a:rPr lang="en-US" sz="3200" dirty="0">
                <a:solidFill>
                  <a:srgbClr val="000000"/>
                </a:solidFill>
              </a:rPr>
              <a:t> and moves more into the realm of what was considered decorative art.</a:t>
            </a:r>
          </a:p>
        </p:txBody>
      </p:sp>
      <p:pic>
        <p:nvPicPr>
          <p:cNvPr id="5" name="Picture 4"/>
          <p:cNvPicPr>
            <a:picLocks noChangeAspect="1"/>
          </p:cNvPicPr>
          <p:nvPr/>
        </p:nvPicPr>
        <p:blipFill>
          <a:blip r:embed="rId2"/>
          <a:stretch>
            <a:fillRect/>
          </a:stretch>
        </p:blipFill>
        <p:spPr>
          <a:xfrm>
            <a:off x="1900070" y="2999569"/>
            <a:ext cx="5125380" cy="3296323"/>
          </a:xfrm>
          <a:prstGeom prst="rect">
            <a:avLst/>
          </a:prstGeom>
        </p:spPr>
      </p:pic>
    </p:spTree>
    <p:extLst>
      <p:ext uri="{BB962C8B-B14F-4D97-AF65-F5344CB8AC3E}">
        <p14:creationId xmlns:p14="http://schemas.microsoft.com/office/powerpoint/2010/main" val="3906878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0840" y="793283"/>
            <a:ext cx="6335980" cy="2062103"/>
          </a:xfrm>
          <a:prstGeom prst="rect">
            <a:avLst/>
          </a:prstGeom>
          <a:noFill/>
        </p:spPr>
        <p:txBody>
          <a:bodyPr wrap="square" rtlCol="0">
            <a:spAutoFit/>
          </a:bodyPr>
          <a:lstStyle/>
          <a:p>
            <a:r>
              <a:rPr lang="en-US" sz="3200" dirty="0"/>
              <a:t>However many of the pop artists incorporated pattern into fine art, a trend that has continued into the contemporary art practice of today.</a:t>
            </a:r>
          </a:p>
        </p:txBody>
      </p:sp>
      <p:pic>
        <p:nvPicPr>
          <p:cNvPr id="6" name="Picture 5"/>
          <p:cNvPicPr>
            <a:picLocks noChangeAspect="1"/>
          </p:cNvPicPr>
          <p:nvPr/>
        </p:nvPicPr>
        <p:blipFill>
          <a:blip r:embed="rId2"/>
          <a:stretch>
            <a:fillRect/>
          </a:stretch>
        </p:blipFill>
        <p:spPr>
          <a:xfrm>
            <a:off x="1800841" y="2934755"/>
            <a:ext cx="2330268" cy="3692578"/>
          </a:xfrm>
          <a:prstGeom prst="rect">
            <a:avLst/>
          </a:prstGeom>
        </p:spPr>
      </p:pic>
      <p:pic>
        <p:nvPicPr>
          <p:cNvPr id="7" name="Picture 6"/>
          <p:cNvPicPr>
            <a:picLocks noChangeAspect="1"/>
          </p:cNvPicPr>
          <p:nvPr/>
        </p:nvPicPr>
        <p:blipFill>
          <a:blip r:embed="rId3"/>
          <a:stretch>
            <a:fillRect/>
          </a:stretch>
        </p:blipFill>
        <p:spPr>
          <a:xfrm>
            <a:off x="4375150" y="2855387"/>
            <a:ext cx="3503673" cy="3731622"/>
          </a:xfrm>
          <a:prstGeom prst="rect">
            <a:avLst/>
          </a:prstGeom>
        </p:spPr>
      </p:pic>
    </p:spTree>
    <p:extLst>
      <p:ext uri="{BB962C8B-B14F-4D97-AF65-F5344CB8AC3E}">
        <p14:creationId xmlns:p14="http://schemas.microsoft.com/office/powerpoint/2010/main" val="894000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0840" y="793283"/>
            <a:ext cx="6335980" cy="2062103"/>
          </a:xfrm>
          <a:prstGeom prst="rect">
            <a:avLst/>
          </a:prstGeom>
          <a:noFill/>
        </p:spPr>
        <p:txBody>
          <a:bodyPr wrap="square" rtlCol="0">
            <a:spAutoFit/>
          </a:bodyPr>
          <a:lstStyle/>
          <a:p>
            <a:r>
              <a:rPr lang="en-US" sz="3200" b="1" dirty="0">
                <a:solidFill>
                  <a:srgbClr val="000000"/>
                </a:solidFill>
              </a:rPr>
              <a:t>Rhythm</a:t>
            </a:r>
            <a:r>
              <a:rPr lang="en-US" sz="3200" dirty="0">
                <a:solidFill>
                  <a:srgbClr val="000000"/>
                </a:solidFill>
              </a:rPr>
              <a:t> relieves monotony of mere repetition. Like with music sequences of shapes and forms are repeated with sophistication.</a:t>
            </a:r>
          </a:p>
        </p:txBody>
      </p:sp>
      <p:pic>
        <p:nvPicPr>
          <p:cNvPr id="5" name="Picture 4"/>
          <p:cNvPicPr>
            <a:picLocks noChangeAspect="1"/>
          </p:cNvPicPr>
          <p:nvPr/>
        </p:nvPicPr>
        <p:blipFill>
          <a:blip r:embed="rId2"/>
          <a:stretch>
            <a:fillRect/>
          </a:stretch>
        </p:blipFill>
        <p:spPr>
          <a:xfrm>
            <a:off x="857046" y="3192706"/>
            <a:ext cx="7569236" cy="2975022"/>
          </a:xfrm>
          <a:prstGeom prst="rect">
            <a:avLst/>
          </a:prstGeom>
        </p:spPr>
      </p:pic>
    </p:spTree>
    <p:extLst>
      <p:ext uri="{BB962C8B-B14F-4D97-AF65-F5344CB8AC3E}">
        <p14:creationId xmlns:p14="http://schemas.microsoft.com/office/powerpoint/2010/main" val="4263795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9945" y="682303"/>
            <a:ext cx="7130615" cy="5447613"/>
          </a:xfrm>
          <a:prstGeom prst="rect">
            <a:avLst/>
          </a:prstGeom>
        </p:spPr>
      </p:pic>
    </p:spTree>
    <p:extLst>
      <p:ext uri="{BB962C8B-B14F-4D97-AF65-F5344CB8AC3E}">
        <p14:creationId xmlns:p14="http://schemas.microsoft.com/office/powerpoint/2010/main" val="996146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9614" y="789142"/>
            <a:ext cx="5459374" cy="5450214"/>
          </a:xfrm>
          <a:prstGeom prst="rect">
            <a:avLst/>
          </a:prstGeom>
        </p:spPr>
      </p:pic>
    </p:spTree>
    <p:extLst>
      <p:ext uri="{BB962C8B-B14F-4D97-AF65-F5344CB8AC3E}">
        <p14:creationId xmlns:p14="http://schemas.microsoft.com/office/powerpoint/2010/main" val="283748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038982" y="1149464"/>
            <a:ext cx="6676418" cy="4524315"/>
          </a:xfrm>
          <a:prstGeom prst="rect">
            <a:avLst/>
          </a:prstGeom>
        </p:spPr>
        <p:txBody>
          <a:bodyPr wrap="square">
            <a:spAutoFit/>
          </a:bodyPr>
          <a:lstStyle/>
          <a:p>
            <a:r>
              <a:rPr lang="en-US" sz="3200" dirty="0">
                <a:solidFill>
                  <a:schemeClr val="bg1"/>
                </a:solidFill>
              </a:rPr>
              <a:t>If the visual weight appears heavier on one side or the other, or on the top or bottom, the artwork is usually considered "</a:t>
            </a:r>
            <a:r>
              <a:rPr lang="en-US" sz="3200" i="1" dirty="0">
                <a:solidFill>
                  <a:schemeClr val="bg1"/>
                </a:solidFill>
              </a:rPr>
              <a:t>unbalanced</a:t>
            </a:r>
            <a:r>
              <a:rPr lang="en-US" sz="3200" dirty="0">
                <a:solidFill>
                  <a:schemeClr val="bg1"/>
                </a:solidFill>
              </a:rPr>
              <a:t>”. The visual interest of the artist's use of the Elements (if the artist uses an eye-catching texture or a bright color, for example) will also make the visual weight appear heavier, as well.</a:t>
            </a:r>
          </a:p>
        </p:txBody>
      </p:sp>
    </p:spTree>
    <p:extLst>
      <p:ext uri="{BB962C8B-B14F-4D97-AF65-F5344CB8AC3E}">
        <p14:creationId xmlns:p14="http://schemas.microsoft.com/office/powerpoint/2010/main" val="4288186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4226" y="651205"/>
            <a:ext cx="4327449" cy="5750952"/>
          </a:xfrm>
          <a:prstGeom prst="rect">
            <a:avLst/>
          </a:prstGeom>
        </p:spPr>
      </p:pic>
    </p:spTree>
    <p:extLst>
      <p:ext uri="{BB962C8B-B14F-4D97-AF65-F5344CB8AC3E}">
        <p14:creationId xmlns:p14="http://schemas.microsoft.com/office/powerpoint/2010/main" val="2792592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p:spPr>
        <p:txBody>
          <a:bodyPr>
            <a:noAutofit/>
          </a:bodyPr>
          <a:lstStyle/>
          <a:p>
            <a:r>
              <a:rPr lang="en-US" sz="6000" dirty="0">
                <a:solidFill>
                  <a:schemeClr val="bg1"/>
                </a:solidFill>
              </a:rPr>
              <a:t>Principles of Design</a:t>
            </a:r>
            <a:br>
              <a:rPr lang="en-US" sz="6000" dirty="0">
                <a:solidFill>
                  <a:schemeClr val="bg1"/>
                </a:solidFill>
              </a:rPr>
            </a:br>
            <a:r>
              <a:rPr lang="en-US" sz="6000" dirty="0">
                <a:solidFill>
                  <a:srgbClr val="FF0000"/>
                </a:solidFill>
              </a:rPr>
              <a:t>Proportion &amp; Scale</a:t>
            </a:r>
          </a:p>
        </p:txBody>
      </p:sp>
      <p:sp>
        <p:nvSpPr>
          <p:cNvPr id="5" name="Subtitle 2"/>
          <p:cNvSpPr>
            <a:spLocks noGrp="1"/>
          </p:cNvSpPr>
          <p:nvPr>
            <p:ph type="subTitle" idx="1"/>
          </p:nvPr>
        </p:nvSpPr>
        <p:spPr>
          <a:xfrm>
            <a:off x="1371600" y="3886200"/>
            <a:ext cx="6400800" cy="1752600"/>
          </a:xfrm>
        </p:spPr>
        <p:txBody>
          <a:bodyPr/>
          <a:lstStyle/>
          <a:p>
            <a:r>
              <a:rPr lang="en-US" dirty="0">
                <a:solidFill>
                  <a:schemeClr val="bg1"/>
                </a:solidFill>
              </a:rPr>
              <a:t>ARTS 1311 Design 1</a:t>
            </a:r>
          </a:p>
        </p:txBody>
      </p:sp>
    </p:spTree>
    <p:extLst>
      <p:ext uri="{BB962C8B-B14F-4D97-AF65-F5344CB8AC3E}">
        <p14:creationId xmlns:p14="http://schemas.microsoft.com/office/powerpoint/2010/main" val="3745398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8982" y="546181"/>
            <a:ext cx="7577232" cy="5262980"/>
          </a:xfrm>
          <a:prstGeom prst="rect">
            <a:avLst/>
          </a:prstGeom>
        </p:spPr>
        <p:txBody>
          <a:bodyPr wrap="square">
            <a:spAutoFit/>
          </a:bodyPr>
          <a:lstStyle/>
          <a:p>
            <a:r>
              <a:rPr lang="en-US" sz="2800" b="1" dirty="0">
                <a:solidFill>
                  <a:srgbClr val="000000"/>
                </a:solidFill>
              </a:rPr>
              <a:t>Proportion </a:t>
            </a:r>
            <a:r>
              <a:rPr lang="en-US" sz="2800" dirty="0">
                <a:solidFill>
                  <a:srgbClr val="000000"/>
                </a:solidFill>
              </a:rPr>
              <a:t>is the comparison of one thing to another, specifically the size of one thing compared to another. Parts of the body are in proportion to each other. The hand is about the size of the face. If a nose is very large and out of proportion it is very </a:t>
            </a:r>
            <a:r>
              <a:rPr lang="en-US" sz="2800" dirty="0" err="1">
                <a:solidFill>
                  <a:srgbClr val="000000"/>
                </a:solidFill>
              </a:rPr>
              <a:t>noticable</a:t>
            </a:r>
            <a:r>
              <a:rPr lang="en-US" sz="2800" dirty="0">
                <a:solidFill>
                  <a:srgbClr val="000000"/>
                </a:solidFill>
              </a:rPr>
              <a:t>.</a:t>
            </a:r>
          </a:p>
          <a:p>
            <a:endParaRPr lang="en-US" sz="2800" dirty="0">
              <a:solidFill>
                <a:srgbClr val="000000"/>
              </a:solidFill>
            </a:endParaRPr>
          </a:p>
          <a:p>
            <a:r>
              <a:rPr lang="en-US" sz="2800" b="1" dirty="0">
                <a:solidFill>
                  <a:srgbClr val="000000"/>
                </a:solidFill>
              </a:rPr>
              <a:t>Scale</a:t>
            </a:r>
            <a:r>
              <a:rPr lang="en-US" sz="2800" dirty="0">
                <a:solidFill>
                  <a:srgbClr val="000000"/>
                </a:solidFill>
              </a:rPr>
              <a:t> is the comparison of a thing to the </a:t>
            </a:r>
            <a:r>
              <a:rPr lang="en-US" sz="2800" dirty="0" err="1">
                <a:solidFill>
                  <a:srgbClr val="000000"/>
                </a:solidFill>
              </a:rPr>
              <a:t>siae</a:t>
            </a:r>
            <a:r>
              <a:rPr lang="en-US" sz="2800" dirty="0">
                <a:solidFill>
                  <a:srgbClr val="000000"/>
                </a:solidFill>
              </a:rPr>
              <a:t> of a human being. It may also be compared to things that are a standard size to a human. The size of a chair must be in scale to the human who will sit in it.</a:t>
            </a:r>
          </a:p>
        </p:txBody>
      </p:sp>
    </p:spTree>
    <p:extLst>
      <p:ext uri="{BB962C8B-B14F-4D97-AF65-F5344CB8AC3E}">
        <p14:creationId xmlns:p14="http://schemas.microsoft.com/office/powerpoint/2010/main" val="3876915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0400" y="0"/>
            <a:ext cx="7804626" cy="6858000"/>
          </a:xfrm>
          <a:prstGeom prst="rect">
            <a:avLst/>
          </a:prstGeom>
        </p:spPr>
      </p:pic>
    </p:spTree>
    <p:extLst>
      <p:ext uri="{BB962C8B-B14F-4D97-AF65-F5344CB8AC3E}">
        <p14:creationId xmlns:p14="http://schemas.microsoft.com/office/powerpoint/2010/main" val="1439476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4857" y="1591612"/>
            <a:ext cx="7473588" cy="3736794"/>
          </a:xfrm>
          <a:prstGeom prst="rect">
            <a:avLst/>
          </a:prstGeom>
        </p:spPr>
      </p:pic>
      <p:sp>
        <p:nvSpPr>
          <p:cNvPr id="3" name="Rectangle 2"/>
          <p:cNvSpPr/>
          <p:nvPr/>
        </p:nvSpPr>
        <p:spPr>
          <a:xfrm>
            <a:off x="0" y="546181"/>
            <a:ext cx="9124222" cy="461665"/>
          </a:xfrm>
          <a:prstGeom prst="rect">
            <a:avLst/>
          </a:prstGeom>
        </p:spPr>
        <p:txBody>
          <a:bodyPr wrap="square">
            <a:spAutoFit/>
          </a:bodyPr>
          <a:lstStyle/>
          <a:p>
            <a:pPr algn="ctr"/>
            <a:r>
              <a:rPr lang="en-US" sz="2400" dirty="0" err="1">
                <a:solidFill>
                  <a:schemeClr val="bg1"/>
                </a:solidFill>
              </a:rPr>
              <a:t>Comparitive</a:t>
            </a:r>
            <a:r>
              <a:rPr lang="en-US" sz="2400" dirty="0">
                <a:solidFill>
                  <a:schemeClr val="bg1"/>
                </a:solidFill>
              </a:rPr>
              <a:t> proportions of parts of the face</a:t>
            </a:r>
          </a:p>
        </p:txBody>
      </p:sp>
    </p:spTree>
    <p:extLst>
      <p:ext uri="{BB962C8B-B14F-4D97-AF65-F5344CB8AC3E}">
        <p14:creationId xmlns:p14="http://schemas.microsoft.com/office/powerpoint/2010/main" val="871143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5742" y="1967234"/>
            <a:ext cx="5297065" cy="3164772"/>
          </a:xfrm>
          <a:prstGeom prst="rect">
            <a:avLst/>
          </a:prstGeom>
        </p:spPr>
      </p:pic>
      <p:sp>
        <p:nvSpPr>
          <p:cNvPr id="3" name="Rectangle 2"/>
          <p:cNvSpPr/>
          <p:nvPr/>
        </p:nvSpPr>
        <p:spPr>
          <a:xfrm>
            <a:off x="0" y="546181"/>
            <a:ext cx="9124222" cy="461665"/>
          </a:xfrm>
          <a:prstGeom prst="rect">
            <a:avLst/>
          </a:prstGeom>
        </p:spPr>
        <p:txBody>
          <a:bodyPr wrap="square">
            <a:spAutoFit/>
          </a:bodyPr>
          <a:lstStyle/>
          <a:p>
            <a:pPr algn="ctr"/>
            <a:r>
              <a:rPr lang="en-US" sz="2400" dirty="0" err="1">
                <a:solidFill>
                  <a:schemeClr val="bg1"/>
                </a:solidFill>
              </a:rPr>
              <a:t>Comparitive</a:t>
            </a:r>
            <a:r>
              <a:rPr lang="en-US" sz="2400" dirty="0">
                <a:solidFill>
                  <a:schemeClr val="bg1"/>
                </a:solidFill>
              </a:rPr>
              <a:t> proportions of parts of of the body</a:t>
            </a:r>
          </a:p>
        </p:txBody>
      </p:sp>
    </p:spTree>
    <p:extLst>
      <p:ext uri="{BB962C8B-B14F-4D97-AF65-F5344CB8AC3E}">
        <p14:creationId xmlns:p14="http://schemas.microsoft.com/office/powerpoint/2010/main" val="4290008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3716" y="1545166"/>
            <a:ext cx="2364117" cy="4728233"/>
          </a:xfrm>
          <a:prstGeom prst="rect">
            <a:avLst/>
          </a:prstGeom>
        </p:spPr>
      </p:pic>
      <p:sp>
        <p:nvSpPr>
          <p:cNvPr id="3" name="Rectangle 2"/>
          <p:cNvSpPr/>
          <p:nvPr/>
        </p:nvSpPr>
        <p:spPr>
          <a:xfrm>
            <a:off x="1038982" y="546181"/>
            <a:ext cx="7577232" cy="830997"/>
          </a:xfrm>
          <a:prstGeom prst="rect">
            <a:avLst/>
          </a:prstGeom>
        </p:spPr>
        <p:txBody>
          <a:bodyPr wrap="square">
            <a:spAutoFit/>
          </a:bodyPr>
          <a:lstStyle/>
          <a:p>
            <a:r>
              <a:rPr lang="en-US" sz="2400" b="1" dirty="0">
                <a:solidFill>
                  <a:schemeClr val="bg1"/>
                </a:solidFill>
              </a:rPr>
              <a:t>Proportion </a:t>
            </a:r>
            <a:r>
              <a:rPr lang="en-US" sz="2400" dirty="0">
                <a:solidFill>
                  <a:schemeClr val="bg1"/>
                </a:solidFill>
              </a:rPr>
              <a:t>of the parts of the human body. The ideal height of a male human is eight heads tall.</a:t>
            </a:r>
          </a:p>
        </p:txBody>
      </p:sp>
    </p:spTree>
    <p:extLst>
      <p:ext uri="{BB962C8B-B14F-4D97-AF65-F5344CB8AC3E}">
        <p14:creationId xmlns:p14="http://schemas.microsoft.com/office/powerpoint/2010/main" val="3254698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5287" y="910432"/>
            <a:ext cx="4865231" cy="5426604"/>
          </a:xfrm>
          <a:prstGeom prst="rect">
            <a:avLst/>
          </a:prstGeom>
        </p:spPr>
      </p:pic>
    </p:spTree>
    <p:extLst>
      <p:ext uri="{BB962C8B-B14F-4D97-AF65-F5344CB8AC3E}">
        <p14:creationId xmlns:p14="http://schemas.microsoft.com/office/powerpoint/2010/main" val="655310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5333" y="1566052"/>
            <a:ext cx="3509744" cy="4679659"/>
          </a:xfrm>
          <a:prstGeom prst="rect">
            <a:avLst/>
          </a:prstGeom>
        </p:spPr>
      </p:pic>
      <p:sp>
        <p:nvSpPr>
          <p:cNvPr id="3" name="Rectangle 2"/>
          <p:cNvSpPr/>
          <p:nvPr/>
        </p:nvSpPr>
        <p:spPr>
          <a:xfrm>
            <a:off x="1038982" y="546181"/>
            <a:ext cx="7577232" cy="830997"/>
          </a:xfrm>
          <a:prstGeom prst="rect">
            <a:avLst/>
          </a:prstGeom>
        </p:spPr>
        <p:txBody>
          <a:bodyPr wrap="square">
            <a:spAutoFit/>
          </a:bodyPr>
          <a:lstStyle/>
          <a:p>
            <a:r>
              <a:rPr lang="en-US" sz="2400" dirty="0">
                <a:solidFill>
                  <a:schemeClr val="bg1"/>
                </a:solidFill>
              </a:rPr>
              <a:t>Artists have created works of monumental proportions to give greater importance to the subject.</a:t>
            </a:r>
          </a:p>
        </p:txBody>
      </p:sp>
      <p:sp>
        <p:nvSpPr>
          <p:cNvPr id="4" name="Rectangle 3"/>
          <p:cNvSpPr/>
          <p:nvPr/>
        </p:nvSpPr>
        <p:spPr>
          <a:xfrm>
            <a:off x="6371167" y="2853348"/>
            <a:ext cx="2245046" cy="2215991"/>
          </a:xfrm>
          <a:prstGeom prst="rect">
            <a:avLst/>
          </a:prstGeom>
        </p:spPr>
        <p:txBody>
          <a:bodyPr wrap="square">
            <a:spAutoFit/>
          </a:bodyPr>
          <a:lstStyle/>
          <a:p>
            <a:r>
              <a:rPr lang="en-US" sz="2400" b="1" i="1" dirty="0">
                <a:solidFill>
                  <a:schemeClr val="bg1"/>
                </a:solidFill>
              </a:rPr>
              <a:t>David</a:t>
            </a:r>
            <a:r>
              <a:rPr lang="en-US" sz="2400" dirty="0">
                <a:solidFill>
                  <a:schemeClr val="bg1"/>
                </a:solidFill>
              </a:rPr>
              <a:t> by </a:t>
            </a:r>
            <a:r>
              <a:rPr lang="en-US" sz="2400" dirty="0" err="1">
                <a:solidFill>
                  <a:schemeClr val="bg1"/>
                </a:solidFill>
              </a:rPr>
              <a:t>Michaelangelo</a:t>
            </a:r>
            <a:r>
              <a:rPr lang="en-US" sz="2400" dirty="0">
                <a:solidFill>
                  <a:schemeClr val="bg1"/>
                </a:solidFill>
              </a:rPr>
              <a:t>. Academia Gallery, Florence</a:t>
            </a:r>
          </a:p>
          <a:p>
            <a:r>
              <a:rPr lang="en-US" dirty="0">
                <a:solidFill>
                  <a:schemeClr val="bg1"/>
                </a:solidFill>
              </a:rPr>
              <a:t>Photo by Steven Cost</a:t>
            </a:r>
          </a:p>
        </p:txBody>
      </p:sp>
    </p:spTree>
    <p:extLst>
      <p:ext uri="{BB962C8B-B14F-4D97-AF65-F5344CB8AC3E}">
        <p14:creationId xmlns:p14="http://schemas.microsoft.com/office/powerpoint/2010/main" val="23366759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1" y="1957118"/>
            <a:ext cx="7279184" cy="4393900"/>
          </a:xfrm>
          <a:prstGeom prst="rect">
            <a:avLst/>
          </a:prstGeom>
        </p:spPr>
      </p:pic>
      <p:sp>
        <p:nvSpPr>
          <p:cNvPr id="3" name="Rectangle 2"/>
          <p:cNvSpPr/>
          <p:nvPr/>
        </p:nvSpPr>
        <p:spPr>
          <a:xfrm>
            <a:off x="1038982" y="546181"/>
            <a:ext cx="7577232" cy="1200328"/>
          </a:xfrm>
          <a:prstGeom prst="rect">
            <a:avLst/>
          </a:prstGeom>
        </p:spPr>
        <p:txBody>
          <a:bodyPr wrap="square">
            <a:spAutoFit/>
          </a:bodyPr>
          <a:lstStyle/>
          <a:p>
            <a:r>
              <a:rPr lang="en-US" sz="2400" dirty="0">
                <a:solidFill>
                  <a:schemeClr val="bg1"/>
                </a:solidFill>
              </a:rPr>
              <a:t>Artist have long </a:t>
            </a:r>
            <a:r>
              <a:rPr lang="en-US" sz="2400" dirty="0" err="1">
                <a:solidFill>
                  <a:schemeClr val="bg1"/>
                </a:solidFill>
              </a:rPr>
              <a:t>distored</a:t>
            </a:r>
            <a:r>
              <a:rPr lang="en-US" sz="2400" dirty="0">
                <a:solidFill>
                  <a:schemeClr val="bg1"/>
                </a:solidFill>
              </a:rPr>
              <a:t> the proportions of objects. This </a:t>
            </a:r>
            <a:r>
              <a:rPr lang="en-US" sz="2400" dirty="0" err="1">
                <a:solidFill>
                  <a:schemeClr val="bg1"/>
                </a:solidFill>
              </a:rPr>
              <a:t>badmitton</a:t>
            </a:r>
            <a:r>
              <a:rPr lang="en-US" sz="2400" dirty="0">
                <a:solidFill>
                  <a:schemeClr val="bg1"/>
                </a:solidFill>
              </a:rPr>
              <a:t> shuttlecock is 14 feet tall when a normal one fits in the palm of a hand.</a:t>
            </a:r>
          </a:p>
        </p:txBody>
      </p:sp>
    </p:spTree>
    <p:extLst>
      <p:ext uri="{BB962C8B-B14F-4D97-AF65-F5344CB8AC3E}">
        <p14:creationId xmlns:p14="http://schemas.microsoft.com/office/powerpoint/2010/main" val="1999462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609600" y="558800"/>
            <a:ext cx="7924800" cy="6001642"/>
          </a:xfrm>
          <a:prstGeom prst="rect">
            <a:avLst/>
          </a:prstGeom>
        </p:spPr>
        <p:txBody>
          <a:bodyPr wrap="square">
            <a:spAutoFit/>
          </a:bodyPr>
          <a:lstStyle/>
          <a:p>
            <a:r>
              <a:rPr lang="en-US" sz="3200" b="1" dirty="0">
                <a:solidFill>
                  <a:schemeClr val="bg1"/>
                </a:solidFill>
              </a:rPr>
              <a:t>Symmetrical Balance</a:t>
            </a:r>
            <a:r>
              <a:rPr lang="en-US" sz="3200" dirty="0">
                <a:solidFill>
                  <a:schemeClr val="bg1"/>
                </a:solidFill>
              </a:rPr>
              <a:t>: A composition that has the same Elements or imagery on both sides has </a:t>
            </a:r>
            <a:r>
              <a:rPr lang="en-US" sz="3200" i="1" dirty="0">
                <a:solidFill>
                  <a:schemeClr val="bg1"/>
                </a:solidFill>
              </a:rPr>
              <a:t>symmetrical balance</a:t>
            </a:r>
            <a:r>
              <a:rPr lang="en-US" sz="3200" dirty="0">
                <a:solidFill>
                  <a:schemeClr val="bg1"/>
                </a:solidFill>
              </a:rPr>
              <a:t>. If an object or artwork has symmetry, it can be divided down the center with a </a:t>
            </a:r>
            <a:r>
              <a:rPr lang="en-US" sz="3200" i="1" dirty="0">
                <a:solidFill>
                  <a:schemeClr val="bg1"/>
                </a:solidFill>
              </a:rPr>
              <a:t>line of symmetry</a:t>
            </a:r>
            <a:r>
              <a:rPr lang="en-US" sz="3200" dirty="0">
                <a:solidFill>
                  <a:schemeClr val="bg1"/>
                </a:solidFill>
              </a:rPr>
              <a:t>. On both sides of the line of symmetry, the images are the </a:t>
            </a:r>
            <a:r>
              <a:rPr lang="en-US" sz="3200" i="1" dirty="0">
                <a:solidFill>
                  <a:schemeClr val="bg1"/>
                </a:solidFill>
              </a:rPr>
              <a:t>same</a:t>
            </a:r>
            <a:r>
              <a:rPr lang="en-US" sz="3200" dirty="0">
                <a:solidFill>
                  <a:schemeClr val="bg1"/>
                </a:solidFill>
              </a:rPr>
              <a:t>, </a:t>
            </a:r>
            <a:r>
              <a:rPr lang="en-US" sz="3200" i="1" dirty="0">
                <a:solidFill>
                  <a:schemeClr val="bg1"/>
                </a:solidFill>
              </a:rPr>
              <a:t>but opposite</a:t>
            </a:r>
            <a:r>
              <a:rPr lang="en-US" sz="3200" dirty="0">
                <a:solidFill>
                  <a:schemeClr val="bg1"/>
                </a:solidFill>
              </a:rPr>
              <a:t>. A good way to "test" for symmetry is to fold the image (or at least imagine you are folding it!) on the line of symmetry. If the Elements or images "match up" when the composition is folded, it's symmetrical</a:t>
            </a:r>
          </a:p>
        </p:txBody>
      </p:sp>
    </p:spTree>
    <p:extLst>
      <p:ext uri="{BB962C8B-B14F-4D97-AF65-F5344CB8AC3E}">
        <p14:creationId xmlns:p14="http://schemas.microsoft.com/office/powerpoint/2010/main" val="3218828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17548" y="546181"/>
            <a:ext cx="6317954" cy="830997"/>
          </a:xfrm>
          <a:prstGeom prst="rect">
            <a:avLst/>
          </a:prstGeom>
        </p:spPr>
        <p:txBody>
          <a:bodyPr wrap="square">
            <a:spAutoFit/>
          </a:bodyPr>
          <a:lstStyle/>
          <a:p>
            <a:r>
              <a:rPr lang="en-US" sz="2400" dirty="0">
                <a:solidFill>
                  <a:schemeClr val="bg1"/>
                </a:solidFill>
              </a:rPr>
              <a:t>Monumental and extremely out of scale is </a:t>
            </a:r>
            <a:r>
              <a:rPr lang="en-US" sz="2400" i="1" dirty="0">
                <a:solidFill>
                  <a:schemeClr val="bg1"/>
                </a:solidFill>
              </a:rPr>
              <a:t>Valley Curtain </a:t>
            </a:r>
            <a:r>
              <a:rPr lang="en-US" sz="2400" dirty="0">
                <a:solidFill>
                  <a:schemeClr val="bg1"/>
                </a:solidFill>
              </a:rPr>
              <a:t>by Christo and Jeanne Claude</a:t>
            </a:r>
          </a:p>
        </p:txBody>
      </p:sp>
      <p:pic>
        <p:nvPicPr>
          <p:cNvPr id="6" name="Picture 5"/>
          <p:cNvPicPr>
            <a:picLocks noChangeAspect="1"/>
          </p:cNvPicPr>
          <p:nvPr/>
        </p:nvPicPr>
        <p:blipFill>
          <a:blip r:embed="rId2"/>
          <a:stretch>
            <a:fillRect/>
          </a:stretch>
        </p:blipFill>
        <p:spPr>
          <a:xfrm>
            <a:off x="2186477" y="1734831"/>
            <a:ext cx="6338116" cy="3724398"/>
          </a:xfrm>
          <a:prstGeom prst="rect">
            <a:avLst/>
          </a:prstGeom>
        </p:spPr>
      </p:pic>
      <p:pic>
        <p:nvPicPr>
          <p:cNvPr id="3" name="Picture 2"/>
          <p:cNvPicPr>
            <a:picLocks noChangeAspect="1"/>
          </p:cNvPicPr>
          <p:nvPr/>
        </p:nvPicPr>
        <p:blipFill>
          <a:blip r:embed="rId3"/>
          <a:stretch>
            <a:fillRect/>
          </a:stretch>
        </p:blipFill>
        <p:spPr>
          <a:xfrm>
            <a:off x="680730" y="3841409"/>
            <a:ext cx="2982953" cy="2230496"/>
          </a:xfrm>
          <a:prstGeom prst="rect">
            <a:avLst/>
          </a:prstGeom>
        </p:spPr>
      </p:pic>
    </p:spTree>
    <p:extLst>
      <p:ext uri="{BB962C8B-B14F-4D97-AF65-F5344CB8AC3E}">
        <p14:creationId xmlns:p14="http://schemas.microsoft.com/office/powerpoint/2010/main" val="30565577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9526" y="1669769"/>
            <a:ext cx="5413362" cy="4476997"/>
          </a:xfrm>
          <a:prstGeom prst="rect">
            <a:avLst/>
          </a:prstGeom>
        </p:spPr>
      </p:pic>
      <p:sp>
        <p:nvSpPr>
          <p:cNvPr id="3" name="Rectangle 2"/>
          <p:cNvSpPr/>
          <p:nvPr/>
        </p:nvSpPr>
        <p:spPr>
          <a:xfrm>
            <a:off x="1517548" y="546181"/>
            <a:ext cx="6317954" cy="830997"/>
          </a:xfrm>
          <a:prstGeom prst="rect">
            <a:avLst/>
          </a:prstGeom>
        </p:spPr>
        <p:txBody>
          <a:bodyPr wrap="square">
            <a:spAutoFit/>
          </a:bodyPr>
          <a:lstStyle/>
          <a:p>
            <a:r>
              <a:rPr lang="en-US" sz="2400" dirty="0">
                <a:solidFill>
                  <a:schemeClr val="bg1"/>
                </a:solidFill>
              </a:rPr>
              <a:t>Proportion may be ambiguous like in the painting </a:t>
            </a:r>
            <a:r>
              <a:rPr lang="en-US" sz="2400" i="1" dirty="0">
                <a:solidFill>
                  <a:schemeClr val="bg1"/>
                </a:solidFill>
              </a:rPr>
              <a:t>Red Hill White Shell </a:t>
            </a:r>
            <a:r>
              <a:rPr lang="en-US" sz="2400" dirty="0">
                <a:solidFill>
                  <a:schemeClr val="bg1"/>
                </a:solidFill>
              </a:rPr>
              <a:t>  by Georgia </a:t>
            </a:r>
            <a:r>
              <a:rPr lang="en-US" sz="2400" dirty="0" err="1">
                <a:solidFill>
                  <a:schemeClr val="bg1"/>
                </a:solidFill>
              </a:rPr>
              <a:t>O’Keefee</a:t>
            </a:r>
            <a:r>
              <a:rPr lang="en-US" sz="2400" dirty="0">
                <a:solidFill>
                  <a:schemeClr val="bg1"/>
                </a:solidFill>
              </a:rPr>
              <a:t>.</a:t>
            </a:r>
          </a:p>
        </p:txBody>
      </p:sp>
    </p:spTree>
    <p:extLst>
      <p:ext uri="{BB962C8B-B14F-4D97-AF65-F5344CB8AC3E}">
        <p14:creationId xmlns:p14="http://schemas.microsoft.com/office/powerpoint/2010/main" val="3189835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6099" y="531372"/>
            <a:ext cx="5550727" cy="5736480"/>
          </a:xfrm>
          <a:prstGeom prst="rect">
            <a:avLst/>
          </a:prstGeom>
        </p:spPr>
      </p:pic>
    </p:spTree>
    <p:extLst>
      <p:ext uri="{BB962C8B-B14F-4D97-AF65-F5344CB8AC3E}">
        <p14:creationId xmlns:p14="http://schemas.microsoft.com/office/powerpoint/2010/main" val="1267574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72324" y="464120"/>
            <a:ext cx="3833275" cy="5937595"/>
          </a:xfrm>
          <a:prstGeom prst="rect">
            <a:avLst/>
          </a:prstGeom>
        </p:spPr>
      </p:pic>
    </p:spTree>
    <p:extLst>
      <p:ext uri="{BB962C8B-B14F-4D97-AF65-F5344CB8AC3E}">
        <p14:creationId xmlns:p14="http://schemas.microsoft.com/office/powerpoint/2010/main" val="1976035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9729" y="595639"/>
            <a:ext cx="6056797" cy="5702532"/>
          </a:xfrm>
          <a:prstGeom prst="rect">
            <a:avLst/>
          </a:prstGeom>
        </p:spPr>
      </p:pic>
    </p:spTree>
    <p:extLst>
      <p:ext uri="{BB962C8B-B14F-4D97-AF65-F5344CB8AC3E}">
        <p14:creationId xmlns:p14="http://schemas.microsoft.com/office/powerpoint/2010/main" val="24875702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p:spPr>
        <p:txBody>
          <a:bodyPr>
            <a:noAutofit/>
          </a:bodyPr>
          <a:lstStyle/>
          <a:p>
            <a:r>
              <a:rPr lang="en-US" sz="6000" dirty="0">
                <a:solidFill>
                  <a:schemeClr val="bg1"/>
                </a:solidFill>
              </a:rPr>
              <a:t>Principles of Design</a:t>
            </a:r>
            <a:br>
              <a:rPr lang="en-US" sz="6000" dirty="0">
                <a:solidFill>
                  <a:schemeClr val="bg1"/>
                </a:solidFill>
              </a:rPr>
            </a:br>
            <a:r>
              <a:rPr lang="en-US" sz="6000" dirty="0">
                <a:solidFill>
                  <a:srgbClr val="FF0000"/>
                </a:solidFill>
              </a:rPr>
              <a:t>Movement &amp; Direction</a:t>
            </a:r>
          </a:p>
        </p:txBody>
      </p:sp>
    </p:spTree>
    <p:extLst>
      <p:ext uri="{BB962C8B-B14F-4D97-AF65-F5344CB8AC3E}">
        <p14:creationId xmlns:p14="http://schemas.microsoft.com/office/powerpoint/2010/main" val="6158793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68260" y="902254"/>
            <a:ext cx="2889504" cy="4823460"/>
          </a:xfrm>
          <a:prstGeom prst="rect">
            <a:avLst/>
          </a:prstGeom>
        </p:spPr>
      </p:pic>
      <p:sp>
        <p:nvSpPr>
          <p:cNvPr id="5" name="TextBox 4"/>
          <p:cNvSpPr txBox="1"/>
          <p:nvPr/>
        </p:nvSpPr>
        <p:spPr>
          <a:xfrm>
            <a:off x="1061549" y="758312"/>
            <a:ext cx="4416796" cy="5693867"/>
          </a:xfrm>
          <a:prstGeom prst="rect">
            <a:avLst/>
          </a:prstGeom>
          <a:noFill/>
        </p:spPr>
        <p:txBody>
          <a:bodyPr wrap="square" rtlCol="0">
            <a:spAutoFit/>
          </a:bodyPr>
          <a:lstStyle/>
          <a:p>
            <a:r>
              <a:rPr lang="en-US" sz="2800" dirty="0"/>
              <a:t>Direction is dependent on the elements and other principles of design, especially contrast and emphasis. </a:t>
            </a:r>
          </a:p>
          <a:p>
            <a:endParaRPr lang="en-US" sz="2800" dirty="0"/>
          </a:p>
          <a:p>
            <a:r>
              <a:rPr lang="en-US" sz="2800" dirty="0"/>
              <a:t>Westerners tend to read left to right and top to bottom, so this will greatly influence where they feel the most comfortable starting (upper left) and ending up (lower right) in the design.</a:t>
            </a:r>
          </a:p>
        </p:txBody>
      </p:sp>
    </p:spTree>
    <p:extLst>
      <p:ext uri="{BB962C8B-B14F-4D97-AF65-F5344CB8AC3E}">
        <p14:creationId xmlns:p14="http://schemas.microsoft.com/office/powerpoint/2010/main" val="18236784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1548" y="758312"/>
            <a:ext cx="7392919" cy="1938992"/>
          </a:xfrm>
          <a:prstGeom prst="rect">
            <a:avLst/>
          </a:prstGeom>
          <a:noFill/>
        </p:spPr>
        <p:txBody>
          <a:bodyPr wrap="square" rtlCol="0">
            <a:spAutoFit/>
          </a:bodyPr>
          <a:lstStyle/>
          <a:p>
            <a:r>
              <a:rPr lang="en-US" sz="2400" dirty="0">
                <a:solidFill>
                  <a:srgbClr val="000000"/>
                </a:solidFill>
              </a:rPr>
              <a:t>If visual weight is about attracting the eye to a particular location, then visual direction is about leading the eye to the next location. Visual direction is the perceived direction of visual forces. Think of it as the direction you would expect an element to move if it were in motion.</a:t>
            </a:r>
          </a:p>
        </p:txBody>
      </p:sp>
      <p:pic>
        <p:nvPicPr>
          <p:cNvPr id="4" name="Picture 3"/>
          <p:cNvPicPr>
            <a:picLocks noChangeAspect="1"/>
          </p:cNvPicPr>
          <p:nvPr/>
        </p:nvPicPr>
        <p:blipFill>
          <a:blip r:embed="rId2"/>
          <a:stretch>
            <a:fillRect/>
          </a:stretch>
        </p:blipFill>
        <p:spPr>
          <a:xfrm>
            <a:off x="1061549" y="2911337"/>
            <a:ext cx="5004437" cy="3328033"/>
          </a:xfrm>
          <a:prstGeom prst="rect">
            <a:avLst/>
          </a:prstGeom>
        </p:spPr>
      </p:pic>
    </p:spTree>
    <p:extLst>
      <p:ext uri="{BB962C8B-B14F-4D97-AF65-F5344CB8AC3E}">
        <p14:creationId xmlns:p14="http://schemas.microsoft.com/office/powerpoint/2010/main" val="2302591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1548" y="758313"/>
            <a:ext cx="6501978" cy="2308324"/>
          </a:xfrm>
          <a:prstGeom prst="rect">
            <a:avLst/>
          </a:prstGeom>
          <a:noFill/>
        </p:spPr>
        <p:txBody>
          <a:bodyPr wrap="square" rtlCol="0">
            <a:spAutoFit/>
          </a:bodyPr>
          <a:lstStyle/>
          <a:p>
            <a:r>
              <a:rPr lang="en-US" sz="2400" b="1" dirty="0"/>
              <a:t>Line</a:t>
            </a:r>
            <a:r>
              <a:rPr lang="en-US" sz="2400" dirty="0"/>
              <a:t> is probably the easiest way to guide the viewer through a design. Arrows (vectors) are commonly used to point to important information or to the next area. Be careful, though, because using line conspicuously like this can be unsophisticated and maybe even condescending..</a:t>
            </a:r>
          </a:p>
        </p:txBody>
      </p:sp>
      <p:pic>
        <p:nvPicPr>
          <p:cNvPr id="4" name="Picture 3"/>
          <p:cNvPicPr>
            <a:picLocks noChangeAspect="1"/>
          </p:cNvPicPr>
          <p:nvPr/>
        </p:nvPicPr>
        <p:blipFill>
          <a:blip r:embed="rId2"/>
          <a:stretch>
            <a:fillRect/>
          </a:stretch>
        </p:blipFill>
        <p:spPr>
          <a:xfrm>
            <a:off x="1061548" y="3286722"/>
            <a:ext cx="3753328" cy="3096587"/>
          </a:xfrm>
          <a:prstGeom prst="rect">
            <a:avLst/>
          </a:prstGeom>
        </p:spPr>
      </p:pic>
      <p:pic>
        <p:nvPicPr>
          <p:cNvPr id="6" name="Picture 5"/>
          <p:cNvPicPr>
            <a:picLocks noChangeAspect="1"/>
          </p:cNvPicPr>
          <p:nvPr/>
        </p:nvPicPr>
        <p:blipFill>
          <a:blip r:embed="rId3"/>
          <a:stretch>
            <a:fillRect/>
          </a:stretch>
        </p:blipFill>
        <p:spPr>
          <a:xfrm>
            <a:off x="5478343" y="3286721"/>
            <a:ext cx="3021061" cy="3096587"/>
          </a:xfrm>
          <a:prstGeom prst="rect">
            <a:avLst/>
          </a:prstGeom>
        </p:spPr>
      </p:pic>
    </p:spTree>
    <p:extLst>
      <p:ext uri="{BB962C8B-B14F-4D97-AF65-F5344CB8AC3E}">
        <p14:creationId xmlns:p14="http://schemas.microsoft.com/office/powerpoint/2010/main" val="3365844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1548" y="758313"/>
            <a:ext cx="6501978" cy="523220"/>
          </a:xfrm>
          <a:prstGeom prst="rect">
            <a:avLst/>
          </a:prstGeom>
          <a:noFill/>
        </p:spPr>
        <p:txBody>
          <a:bodyPr wrap="square" rtlCol="0">
            <a:spAutoFit/>
          </a:bodyPr>
          <a:lstStyle/>
          <a:p>
            <a:r>
              <a:rPr lang="en-US" sz="2800" dirty="0"/>
              <a:t>Linear direction</a:t>
            </a:r>
          </a:p>
        </p:txBody>
      </p:sp>
      <p:pic>
        <p:nvPicPr>
          <p:cNvPr id="7" name="Picture 6"/>
          <p:cNvPicPr>
            <a:picLocks noChangeAspect="1"/>
          </p:cNvPicPr>
          <p:nvPr/>
        </p:nvPicPr>
        <p:blipFill>
          <a:blip r:embed="rId2"/>
          <a:stretch>
            <a:fillRect/>
          </a:stretch>
        </p:blipFill>
        <p:spPr>
          <a:xfrm>
            <a:off x="1194241" y="1323426"/>
            <a:ext cx="6568460" cy="4975773"/>
          </a:xfrm>
          <a:prstGeom prst="rect">
            <a:avLst/>
          </a:prstGeom>
        </p:spPr>
      </p:pic>
    </p:spTree>
    <p:extLst>
      <p:ext uri="{BB962C8B-B14F-4D97-AF65-F5344CB8AC3E}">
        <p14:creationId xmlns:p14="http://schemas.microsoft.com/office/powerpoint/2010/main" val="45265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435100" y="579375"/>
            <a:ext cx="4625218" cy="461665"/>
          </a:xfrm>
          <a:prstGeom prst="rect">
            <a:avLst/>
          </a:prstGeom>
        </p:spPr>
        <p:txBody>
          <a:bodyPr wrap="square">
            <a:spAutoFit/>
          </a:bodyPr>
          <a:lstStyle/>
          <a:p>
            <a:r>
              <a:rPr lang="en-US" sz="2400" b="1" dirty="0">
                <a:solidFill>
                  <a:schemeClr val="bg1"/>
                </a:solidFill>
              </a:rPr>
              <a:t>Symmetrical Balance,,</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1435100" y="1320800"/>
            <a:ext cx="6261100" cy="4203700"/>
          </a:xfrm>
          <a:prstGeom prst="rect">
            <a:avLst/>
          </a:prstGeom>
        </p:spPr>
      </p:pic>
    </p:spTree>
    <p:extLst>
      <p:ext uri="{BB962C8B-B14F-4D97-AF65-F5344CB8AC3E}">
        <p14:creationId xmlns:p14="http://schemas.microsoft.com/office/powerpoint/2010/main" val="416585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1549" y="758312"/>
            <a:ext cx="4297851" cy="3046988"/>
          </a:xfrm>
          <a:prstGeom prst="rect">
            <a:avLst/>
          </a:prstGeom>
          <a:noFill/>
        </p:spPr>
        <p:txBody>
          <a:bodyPr wrap="square" rtlCol="0">
            <a:spAutoFit/>
          </a:bodyPr>
          <a:lstStyle/>
          <a:p>
            <a:r>
              <a:rPr lang="en-US" sz="3200" dirty="0"/>
              <a:t>Implying </a:t>
            </a:r>
            <a:r>
              <a:rPr lang="en-US" sz="3200" b="1" dirty="0"/>
              <a:t>Motion</a:t>
            </a:r>
            <a:r>
              <a:rPr lang="en-US" sz="3200" dirty="0"/>
              <a:t> in a static image is similar to freezing the action. Motion will also have a direction into which to move.</a:t>
            </a:r>
          </a:p>
        </p:txBody>
      </p:sp>
      <p:pic>
        <p:nvPicPr>
          <p:cNvPr id="4" name="Picture 3"/>
          <p:cNvPicPr>
            <a:picLocks noChangeAspect="1"/>
          </p:cNvPicPr>
          <p:nvPr/>
        </p:nvPicPr>
        <p:blipFill>
          <a:blip r:embed="rId2"/>
          <a:stretch>
            <a:fillRect/>
          </a:stretch>
        </p:blipFill>
        <p:spPr>
          <a:xfrm>
            <a:off x="5359400" y="758312"/>
            <a:ext cx="3441794" cy="5464688"/>
          </a:xfrm>
          <a:prstGeom prst="rect">
            <a:avLst/>
          </a:prstGeom>
        </p:spPr>
      </p:pic>
    </p:spTree>
    <p:extLst>
      <p:ext uri="{BB962C8B-B14F-4D97-AF65-F5344CB8AC3E}">
        <p14:creationId xmlns:p14="http://schemas.microsoft.com/office/powerpoint/2010/main" val="36386367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1549" y="465924"/>
            <a:ext cx="6729452" cy="584776"/>
          </a:xfrm>
          <a:prstGeom prst="rect">
            <a:avLst/>
          </a:prstGeom>
          <a:noFill/>
        </p:spPr>
        <p:txBody>
          <a:bodyPr wrap="square" rtlCol="0">
            <a:spAutoFit/>
          </a:bodyPr>
          <a:lstStyle/>
          <a:p>
            <a:pPr algn="ctr"/>
            <a:r>
              <a:rPr lang="en-US" sz="3200" dirty="0">
                <a:solidFill>
                  <a:srgbClr val="000000"/>
                </a:solidFill>
              </a:rPr>
              <a:t>Frozen motion</a:t>
            </a:r>
          </a:p>
        </p:txBody>
      </p:sp>
      <p:pic>
        <p:nvPicPr>
          <p:cNvPr id="4" name="Picture 3"/>
          <p:cNvPicPr>
            <a:picLocks noChangeAspect="1"/>
          </p:cNvPicPr>
          <p:nvPr/>
        </p:nvPicPr>
        <p:blipFill>
          <a:blip r:embed="rId2"/>
          <a:stretch>
            <a:fillRect/>
          </a:stretch>
        </p:blipFill>
        <p:spPr>
          <a:xfrm>
            <a:off x="4691887" y="1256001"/>
            <a:ext cx="3861114" cy="5246399"/>
          </a:xfrm>
          <a:prstGeom prst="rect">
            <a:avLst/>
          </a:prstGeom>
        </p:spPr>
      </p:pic>
      <p:pic>
        <p:nvPicPr>
          <p:cNvPr id="6" name="Picture 5"/>
          <p:cNvPicPr>
            <a:picLocks noChangeAspect="1"/>
          </p:cNvPicPr>
          <p:nvPr/>
        </p:nvPicPr>
        <p:blipFill>
          <a:blip r:embed="rId3"/>
          <a:stretch>
            <a:fillRect/>
          </a:stretch>
        </p:blipFill>
        <p:spPr>
          <a:xfrm>
            <a:off x="543632" y="1256001"/>
            <a:ext cx="4148255" cy="5346079"/>
          </a:xfrm>
          <a:prstGeom prst="rect">
            <a:avLst/>
          </a:prstGeom>
        </p:spPr>
      </p:pic>
    </p:spTree>
    <p:extLst>
      <p:ext uri="{BB962C8B-B14F-4D97-AF65-F5344CB8AC3E}">
        <p14:creationId xmlns:p14="http://schemas.microsoft.com/office/powerpoint/2010/main" val="23641451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3749" y="806000"/>
            <a:ext cx="6729452" cy="584776"/>
          </a:xfrm>
          <a:prstGeom prst="rect">
            <a:avLst/>
          </a:prstGeom>
          <a:noFill/>
        </p:spPr>
        <p:txBody>
          <a:bodyPr wrap="square" rtlCol="0">
            <a:spAutoFit/>
          </a:bodyPr>
          <a:lstStyle/>
          <a:p>
            <a:r>
              <a:rPr lang="en-US" sz="3200" dirty="0"/>
              <a:t>Motion effects</a:t>
            </a:r>
          </a:p>
        </p:txBody>
      </p:sp>
      <p:pic>
        <p:nvPicPr>
          <p:cNvPr id="4" name="Picture 3"/>
          <p:cNvPicPr>
            <a:picLocks noChangeAspect="1"/>
          </p:cNvPicPr>
          <p:nvPr/>
        </p:nvPicPr>
        <p:blipFill>
          <a:blip r:embed="rId2"/>
          <a:stretch>
            <a:fillRect/>
          </a:stretch>
        </p:blipFill>
        <p:spPr>
          <a:xfrm>
            <a:off x="685800" y="1701800"/>
            <a:ext cx="7759700" cy="3454400"/>
          </a:xfrm>
          <a:prstGeom prst="rect">
            <a:avLst/>
          </a:prstGeom>
        </p:spPr>
      </p:pic>
    </p:spTree>
    <p:extLst>
      <p:ext uri="{BB962C8B-B14F-4D97-AF65-F5344CB8AC3E}">
        <p14:creationId xmlns:p14="http://schemas.microsoft.com/office/powerpoint/2010/main" val="7360081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p:spPr>
        <p:txBody>
          <a:bodyPr>
            <a:normAutofit fontScale="90000"/>
          </a:bodyPr>
          <a:lstStyle/>
          <a:p>
            <a:r>
              <a:rPr lang="en-US" dirty="0">
                <a:solidFill>
                  <a:schemeClr val="bg1"/>
                </a:solidFill>
              </a:rPr>
              <a:t>Principles of Design</a:t>
            </a:r>
            <a:br>
              <a:rPr lang="en-US" dirty="0">
                <a:solidFill>
                  <a:schemeClr val="bg1"/>
                </a:solidFill>
              </a:rPr>
            </a:br>
            <a:r>
              <a:rPr lang="en-US" sz="6700" dirty="0">
                <a:solidFill>
                  <a:srgbClr val="FF0000"/>
                </a:solidFill>
              </a:rPr>
              <a:t>Harmony</a:t>
            </a:r>
          </a:p>
        </p:txBody>
      </p:sp>
      <p:sp>
        <p:nvSpPr>
          <p:cNvPr id="5" name="Subtitle 2"/>
          <p:cNvSpPr>
            <a:spLocks noGrp="1"/>
          </p:cNvSpPr>
          <p:nvPr>
            <p:ph type="subTitle" idx="1"/>
          </p:nvPr>
        </p:nvSpPr>
        <p:spPr>
          <a:xfrm>
            <a:off x="1371600" y="3886200"/>
            <a:ext cx="6400800" cy="1752600"/>
          </a:xfrm>
        </p:spPr>
        <p:txBody>
          <a:bodyPr/>
          <a:lstStyle/>
          <a:p>
            <a:r>
              <a:rPr lang="en-US" dirty="0">
                <a:solidFill>
                  <a:schemeClr val="bg1"/>
                </a:solidFill>
              </a:rPr>
              <a:t>ARTS 1311 Design 1</a:t>
            </a:r>
          </a:p>
        </p:txBody>
      </p:sp>
    </p:spTree>
    <p:extLst>
      <p:ext uri="{BB962C8B-B14F-4D97-AF65-F5344CB8AC3E}">
        <p14:creationId xmlns:p14="http://schemas.microsoft.com/office/powerpoint/2010/main" val="2482903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8982" y="546181"/>
            <a:ext cx="7577232" cy="2677656"/>
          </a:xfrm>
          <a:prstGeom prst="rect">
            <a:avLst/>
          </a:prstGeom>
        </p:spPr>
        <p:txBody>
          <a:bodyPr wrap="square">
            <a:spAutoFit/>
          </a:bodyPr>
          <a:lstStyle/>
          <a:p>
            <a:r>
              <a:rPr lang="en-US" sz="2400" b="1" dirty="0"/>
              <a:t>Harmony </a:t>
            </a:r>
            <a:r>
              <a:rPr lang="en-US" sz="2400" dirty="0"/>
              <a:t>is the pleasing relationship between elements such as color, value, and shape. Harmony in art and design is the visually satisfying effect of combining similar, related elements. For instance, adjacent colors on the color wheel, similar shapes etc. In color there are color schemes, such as analogous, complementary, and monochromatic color schemes, that assure color harmony.</a:t>
            </a:r>
          </a:p>
        </p:txBody>
      </p:sp>
      <p:pic>
        <p:nvPicPr>
          <p:cNvPr id="4" name="Picture 3"/>
          <p:cNvPicPr>
            <a:picLocks noChangeAspect="1"/>
          </p:cNvPicPr>
          <p:nvPr/>
        </p:nvPicPr>
        <p:blipFill>
          <a:blip r:embed="rId2"/>
          <a:stretch>
            <a:fillRect/>
          </a:stretch>
        </p:blipFill>
        <p:spPr>
          <a:xfrm>
            <a:off x="1141966" y="3407399"/>
            <a:ext cx="4778359" cy="3117588"/>
          </a:xfrm>
          <a:prstGeom prst="rect">
            <a:avLst/>
          </a:prstGeom>
        </p:spPr>
      </p:pic>
      <p:sp>
        <p:nvSpPr>
          <p:cNvPr id="5" name="TextBox 4"/>
          <p:cNvSpPr txBox="1"/>
          <p:nvPr/>
        </p:nvSpPr>
        <p:spPr>
          <a:xfrm>
            <a:off x="6196122" y="4636862"/>
            <a:ext cx="2746204" cy="923330"/>
          </a:xfrm>
          <a:prstGeom prst="rect">
            <a:avLst/>
          </a:prstGeom>
          <a:noFill/>
        </p:spPr>
        <p:txBody>
          <a:bodyPr wrap="square" rtlCol="0">
            <a:spAutoFit/>
          </a:bodyPr>
          <a:lstStyle/>
          <a:p>
            <a:r>
              <a:rPr lang="en-US" dirty="0">
                <a:solidFill>
                  <a:schemeClr val="bg1"/>
                </a:solidFill>
              </a:rPr>
              <a:t>Analogous color scheme with appropriate type for the modern graphics</a:t>
            </a:r>
            <a:endParaRPr lang="en-US" dirty="0"/>
          </a:p>
        </p:txBody>
      </p:sp>
    </p:spTree>
    <p:extLst>
      <p:ext uri="{BB962C8B-B14F-4D97-AF65-F5344CB8AC3E}">
        <p14:creationId xmlns:p14="http://schemas.microsoft.com/office/powerpoint/2010/main" val="34645862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63700" y="304800"/>
            <a:ext cx="5816600" cy="6248400"/>
          </a:xfrm>
          <a:prstGeom prst="rect">
            <a:avLst/>
          </a:prstGeom>
        </p:spPr>
      </p:pic>
      <p:sp>
        <p:nvSpPr>
          <p:cNvPr id="2" name="TextBox 1"/>
          <p:cNvSpPr txBox="1"/>
          <p:nvPr/>
        </p:nvSpPr>
        <p:spPr>
          <a:xfrm>
            <a:off x="6951327" y="3881301"/>
            <a:ext cx="1630559" cy="646331"/>
          </a:xfrm>
          <a:prstGeom prst="rect">
            <a:avLst/>
          </a:prstGeom>
          <a:noFill/>
        </p:spPr>
        <p:txBody>
          <a:bodyPr wrap="square" rtlCol="0">
            <a:spAutoFit/>
          </a:bodyPr>
          <a:lstStyle/>
          <a:p>
            <a:r>
              <a:rPr lang="en-US" dirty="0">
                <a:solidFill>
                  <a:schemeClr val="bg1"/>
                </a:solidFill>
              </a:rPr>
              <a:t>Shape and color harmony</a:t>
            </a:r>
            <a:endParaRPr lang="en-US" dirty="0"/>
          </a:p>
        </p:txBody>
      </p:sp>
    </p:spTree>
    <p:extLst>
      <p:ext uri="{BB962C8B-B14F-4D97-AF65-F5344CB8AC3E}">
        <p14:creationId xmlns:p14="http://schemas.microsoft.com/office/powerpoint/2010/main" val="3684189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83200" y="546180"/>
            <a:ext cx="3499758" cy="6050694"/>
          </a:xfrm>
          <a:prstGeom prst="rect">
            <a:avLst/>
          </a:prstGeom>
        </p:spPr>
      </p:pic>
      <p:sp>
        <p:nvSpPr>
          <p:cNvPr id="4" name="Rectangle 3"/>
          <p:cNvSpPr/>
          <p:nvPr/>
        </p:nvSpPr>
        <p:spPr>
          <a:xfrm>
            <a:off x="838200" y="546180"/>
            <a:ext cx="3124200" cy="3539430"/>
          </a:xfrm>
          <a:prstGeom prst="rect">
            <a:avLst/>
          </a:prstGeom>
        </p:spPr>
        <p:txBody>
          <a:bodyPr wrap="square">
            <a:spAutoFit/>
          </a:bodyPr>
          <a:lstStyle/>
          <a:p>
            <a:r>
              <a:rPr lang="en-US" sz="3200" b="1" dirty="0">
                <a:solidFill>
                  <a:srgbClr val="000000"/>
                </a:solidFill>
              </a:rPr>
              <a:t>Harmony </a:t>
            </a:r>
            <a:r>
              <a:rPr lang="en-US" sz="3200" dirty="0">
                <a:solidFill>
                  <a:srgbClr val="000000"/>
                </a:solidFill>
              </a:rPr>
              <a:t>using cool analogous colors and similar organic shapes — like a pleasing harmonic musical chord.</a:t>
            </a:r>
          </a:p>
        </p:txBody>
      </p:sp>
      <p:sp>
        <p:nvSpPr>
          <p:cNvPr id="6" name="TextBox 5"/>
          <p:cNvSpPr txBox="1"/>
          <p:nvPr/>
        </p:nvSpPr>
        <p:spPr>
          <a:xfrm>
            <a:off x="6196122" y="4636862"/>
            <a:ext cx="2746204" cy="369332"/>
          </a:xfrm>
          <a:prstGeom prst="rect">
            <a:avLst/>
          </a:prstGeom>
          <a:noFill/>
        </p:spPr>
        <p:txBody>
          <a:bodyPr wrap="square" rtlCol="0">
            <a:spAutoFit/>
          </a:bodyPr>
          <a:lstStyle/>
          <a:p>
            <a:r>
              <a:rPr lang="en-US" dirty="0">
                <a:solidFill>
                  <a:schemeClr val="bg1"/>
                </a:solidFill>
              </a:rPr>
              <a:t>Art by Steven Cost</a:t>
            </a:r>
            <a:endParaRPr lang="en-US" dirty="0"/>
          </a:p>
        </p:txBody>
      </p:sp>
    </p:spTree>
    <p:extLst>
      <p:ext uri="{BB962C8B-B14F-4D97-AF65-F5344CB8AC3E}">
        <p14:creationId xmlns:p14="http://schemas.microsoft.com/office/powerpoint/2010/main" val="24680506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300" y="1047712"/>
            <a:ext cx="7874000" cy="5575300"/>
          </a:xfrm>
          <a:prstGeom prst="rect">
            <a:avLst/>
          </a:prstGeom>
        </p:spPr>
      </p:pic>
      <p:sp>
        <p:nvSpPr>
          <p:cNvPr id="5" name="TextBox 4"/>
          <p:cNvSpPr txBox="1"/>
          <p:nvPr/>
        </p:nvSpPr>
        <p:spPr>
          <a:xfrm>
            <a:off x="1304447" y="586258"/>
            <a:ext cx="6487906" cy="830997"/>
          </a:xfrm>
          <a:prstGeom prst="rect">
            <a:avLst/>
          </a:prstGeom>
          <a:noFill/>
        </p:spPr>
        <p:txBody>
          <a:bodyPr wrap="square" rtlCol="0">
            <a:spAutoFit/>
          </a:bodyPr>
          <a:lstStyle/>
          <a:p>
            <a:r>
              <a:rPr lang="en-US" sz="2400" dirty="0">
                <a:solidFill>
                  <a:schemeClr val="bg1"/>
                </a:solidFill>
                <a:latin typeface="Times"/>
                <a:cs typeface="Times"/>
              </a:rPr>
              <a:t>Selec</a:t>
            </a:r>
            <a:r>
              <a:rPr lang="en-US" sz="2400" dirty="0">
                <a:solidFill>
                  <a:schemeClr val="bg1"/>
                </a:solidFill>
              </a:rPr>
              <a:t>t harmonious and appropriate type faces for </a:t>
            </a:r>
            <a:r>
              <a:rPr lang="en-US" sz="2400">
                <a:solidFill>
                  <a:schemeClr val="bg1"/>
                </a:solidFill>
              </a:rPr>
              <a:t>the subject</a:t>
            </a:r>
            <a:endParaRPr lang="en-US" sz="2400" dirty="0">
              <a:solidFill>
                <a:schemeClr val="bg1"/>
              </a:solidFill>
            </a:endParaRPr>
          </a:p>
        </p:txBody>
      </p:sp>
      <p:sp>
        <p:nvSpPr>
          <p:cNvPr id="3" name="Rectangle 2">
            <a:extLst>
              <a:ext uri="{FF2B5EF4-FFF2-40B4-BE49-F238E27FC236}">
                <a16:creationId xmlns:a16="http://schemas.microsoft.com/office/drawing/2014/main" id="{C281EFC7-621B-BE47-8BB9-AD4AAD85D094}"/>
              </a:ext>
            </a:extLst>
          </p:cNvPr>
          <p:cNvSpPr/>
          <p:nvPr/>
        </p:nvSpPr>
        <p:spPr>
          <a:xfrm>
            <a:off x="2098277" y="263092"/>
            <a:ext cx="4947445" cy="646331"/>
          </a:xfrm>
          <a:prstGeom prst="rect">
            <a:avLst/>
          </a:prstGeom>
        </p:spPr>
        <p:txBody>
          <a:bodyPr wrap="none">
            <a:spAutoFit/>
          </a:bodyPr>
          <a:lstStyle/>
          <a:p>
            <a:r>
              <a:rPr lang="en-US" sz="3600" dirty="0"/>
              <a:t>Type and image Harmony</a:t>
            </a:r>
          </a:p>
        </p:txBody>
      </p:sp>
    </p:spTree>
    <p:extLst>
      <p:ext uri="{BB962C8B-B14F-4D97-AF65-F5344CB8AC3E}">
        <p14:creationId xmlns:p14="http://schemas.microsoft.com/office/powerpoint/2010/main" val="2584199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6100" y="393700"/>
            <a:ext cx="8051800" cy="6070600"/>
          </a:xfrm>
          <a:prstGeom prst="rect">
            <a:avLst/>
          </a:prstGeom>
        </p:spPr>
      </p:pic>
    </p:spTree>
    <p:extLst>
      <p:ext uri="{BB962C8B-B14F-4D97-AF65-F5344CB8AC3E}">
        <p14:creationId xmlns:p14="http://schemas.microsoft.com/office/powerpoint/2010/main" val="36841772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4334"/>
            <a:ext cx="9128699" cy="646331"/>
          </a:xfrm>
          <a:prstGeom prst="rect">
            <a:avLst/>
          </a:prstGeom>
          <a:noFill/>
        </p:spPr>
        <p:txBody>
          <a:bodyPr wrap="square" rtlCol="0">
            <a:spAutoFit/>
          </a:bodyPr>
          <a:lstStyle/>
          <a:p>
            <a:pPr algn="ctr"/>
            <a:r>
              <a:rPr lang="en-US" sz="3600" dirty="0"/>
              <a:t>Color Harmony</a:t>
            </a:r>
          </a:p>
        </p:txBody>
      </p:sp>
      <p:pic>
        <p:nvPicPr>
          <p:cNvPr id="4" name="Picture 3" descr="Complementary Colors.jpeg">
            <a:extLst>
              <a:ext uri="{FF2B5EF4-FFF2-40B4-BE49-F238E27FC236}">
                <a16:creationId xmlns:a16="http://schemas.microsoft.com/office/drawing/2014/main" id="{11BF7306-5E67-EA48-B0B7-E736AEE7068E}"/>
              </a:ext>
            </a:extLst>
          </p:cNvPr>
          <p:cNvPicPr>
            <a:picLocks noChangeAspect="1"/>
          </p:cNvPicPr>
          <p:nvPr/>
        </p:nvPicPr>
        <p:blipFill>
          <a:blip r:embed="rId2"/>
          <a:stretch>
            <a:fillRect/>
          </a:stretch>
        </p:blipFill>
        <p:spPr>
          <a:xfrm>
            <a:off x="1334902" y="1021496"/>
            <a:ext cx="6474196" cy="5836504"/>
          </a:xfrm>
          <a:prstGeom prst="rect">
            <a:avLst/>
          </a:prstGeom>
        </p:spPr>
      </p:pic>
    </p:spTree>
    <p:extLst>
      <p:ext uri="{BB962C8B-B14F-4D97-AF65-F5344CB8AC3E}">
        <p14:creationId xmlns:p14="http://schemas.microsoft.com/office/powerpoint/2010/main" val="249682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2063" y="1009952"/>
            <a:ext cx="6590476" cy="4838095"/>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ue-Color.jpeg"/>
          <p:cNvPicPr>
            <a:picLocks noChangeAspect="1"/>
          </p:cNvPicPr>
          <p:nvPr/>
        </p:nvPicPr>
        <p:blipFill>
          <a:blip r:embed="rId2"/>
          <a:stretch>
            <a:fillRect/>
          </a:stretch>
        </p:blipFill>
        <p:spPr>
          <a:xfrm>
            <a:off x="1017605" y="2136863"/>
            <a:ext cx="7277100" cy="6078320"/>
          </a:xfrm>
          <a:prstGeom prst="rect">
            <a:avLst/>
          </a:prstGeom>
        </p:spPr>
      </p:pic>
      <p:sp>
        <p:nvSpPr>
          <p:cNvPr id="3" name="TextBox 2"/>
          <p:cNvSpPr txBox="1"/>
          <p:nvPr/>
        </p:nvSpPr>
        <p:spPr>
          <a:xfrm>
            <a:off x="2692903" y="2828836"/>
            <a:ext cx="4299459" cy="1200328"/>
          </a:xfrm>
          <a:prstGeom prst="rect">
            <a:avLst/>
          </a:prstGeom>
          <a:noFill/>
        </p:spPr>
        <p:txBody>
          <a:bodyPr wrap="square" rtlCol="0">
            <a:spAutoFit/>
          </a:bodyPr>
          <a:lstStyle/>
          <a:p>
            <a:r>
              <a:rPr lang="en-US" sz="2400" dirty="0"/>
              <a:t>Making neutral lifeless gray and semi-neutrals with complementary colors</a:t>
            </a:r>
          </a:p>
        </p:txBody>
      </p:sp>
      <p:sp>
        <p:nvSpPr>
          <p:cNvPr id="4" name="TextBox 3"/>
          <p:cNvSpPr txBox="1"/>
          <p:nvPr/>
        </p:nvSpPr>
        <p:spPr>
          <a:xfrm>
            <a:off x="111490" y="3363915"/>
            <a:ext cx="2646997" cy="461665"/>
          </a:xfrm>
          <a:prstGeom prst="rect">
            <a:avLst/>
          </a:prstGeom>
          <a:noFill/>
        </p:spPr>
        <p:txBody>
          <a:bodyPr wrap="square" rtlCol="0">
            <a:spAutoFit/>
          </a:bodyPr>
          <a:lstStyle/>
          <a:p>
            <a:r>
              <a:rPr lang="en-US" sz="2400" dirty="0"/>
              <a:t>Red-Orange</a:t>
            </a:r>
          </a:p>
        </p:txBody>
      </p:sp>
      <p:sp>
        <p:nvSpPr>
          <p:cNvPr id="5" name="TextBox 4"/>
          <p:cNvSpPr txBox="1"/>
          <p:nvPr/>
        </p:nvSpPr>
        <p:spPr>
          <a:xfrm>
            <a:off x="7257534" y="3198167"/>
            <a:ext cx="2295085" cy="461665"/>
          </a:xfrm>
          <a:prstGeom prst="rect">
            <a:avLst/>
          </a:prstGeom>
          <a:noFill/>
        </p:spPr>
        <p:txBody>
          <a:bodyPr wrap="square" rtlCol="0">
            <a:spAutoFit/>
          </a:bodyPr>
          <a:lstStyle/>
          <a:p>
            <a:r>
              <a:rPr lang="en-US" sz="2400" dirty="0"/>
              <a:t>Blue-Green</a:t>
            </a:r>
          </a:p>
        </p:txBody>
      </p:sp>
      <p:sp>
        <p:nvSpPr>
          <p:cNvPr id="6" name="TextBox 5"/>
          <p:cNvSpPr txBox="1"/>
          <p:nvPr/>
        </p:nvSpPr>
        <p:spPr>
          <a:xfrm>
            <a:off x="91806" y="1546139"/>
            <a:ext cx="9128699" cy="646331"/>
          </a:xfrm>
          <a:prstGeom prst="rect">
            <a:avLst/>
          </a:prstGeom>
          <a:noFill/>
        </p:spPr>
        <p:txBody>
          <a:bodyPr wrap="square" rtlCol="0">
            <a:spAutoFit/>
          </a:bodyPr>
          <a:lstStyle/>
          <a:p>
            <a:pPr algn="ctr"/>
            <a:r>
              <a:rPr lang="en-US" sz="3600" dirty="0"/>
              <a:t>Semi-Neutrals</a:t>
            </a:r>
          </a:p>
        </p:txBody>
      </p:sp>
      <p:sp>
        <p:nvSpPr>
          <p:cNvPr id="7" name="TextBox 6"/>
          <p:cNvSpPr txBox="1"/>
          <p:nvPr/>
        </p:nvSpPr>
        <p:spPr>
          <a:xfrm>
            <a:off x="91805" y="932609"/>
            <a:ext cx="9128699" cy="646331"/>
          </a:xfrm>
          <a:prstGeom prst="rect">
            <a:avLst/>
          </a:prstGeom>
          <a:noFill/>
        </p:spPr>
        <p:txBody>
          <a:bodyPr wrap="square" rtlCol="0">
            <a:spAutoFit/>
          </a:bodyPr>
          <a:lstStyle/>
          <a:p>
            <a:pPr algn="ctr"/>
            <a:r>
              <a:rPr lang="en-US" sz="3600" dirty="0"/>
              <a:t>Complementary Color</a:t>
            </a:r>
          </a:p>
        </p:txBody>
      </p:sp>
      <p:sp>
        <p:nvSpPr>
          <p:cNvPr id="8" name="TextBox 7">
            <a:extLst>
              <a:ext uri="{FF2B5EF4-FFF2-40B4-BE49-F238E27FC236}">
                <a16:creationId xmlns:a16="http://schemas.microsoft.com/office/drawing/2014/main" id="{3B5C611D-9CC3-5B43-95EF-365366B43C59}"/>
              </a:ext>
            </a:extLst>
          </p:cNvPr>
          <p:cNvSpPr txBox="1"/>
          <p:nvPr/>
        </p:nvSpPr>
        <p:spPr>
          <a:xfrm>
            <a:off x="0" y="105756"/>
            <a:ext cx="9128699" cy="646331"/>
          </a:xfrm>
          <a:prstGeom prst="rect">
            <a:avLst/>
          </a:prstGeom>
          <a:noFill/>
        </p:spPr>
        <p:txBody>
          <a:bodyPr wrap="square" rtlCol="0">
            <a:spAutoFit/>
          </a:bodyPr>
          <a:lstStyle/>
          <a:p>
            <a:pPr algn="ctr"/>
            <a:r>
              <a:rPr lang="en-US" sz="3600" dirty="0"/>
              <a:t>Color Harmony</a:t>
            </a:r>
          </a:p>
        </p:txBody>
      </p:sp>
    </p:spTree>
    <p:extLst>
      <p:ext uri="{BB962C8B-B14F-4D97-AF65-F5344CB8AC3E}">
        <p14:creationId xmlns:p14="http://schemas.microsoft.com/office/powerpoint/2010/main" val="21501644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806" y="855407"/>
            <a:ext cx="9128699" cy="646331"/>
          </a:xfrm>
          <a:prstGeom prst="rect">
            <a:avLst/>
          </a:prstGeom>
          <a:noFill/>
        </p:spPr>
        <p:txBody>
          <a:bodyPr wrap="square" rtlCol="0">
            <a:spAutoFit/>
          </a:bodyPr>
          <a:lstStyle/>
          <a:p>
            <a:pPr algn="ctr"/>
            <a:r>
              <a:rPr lang="en-US" sz="3600" dirty="0"/>
              <a:t>Semi-Neutrals</a:t>
            </a:r>
          </a:p>
        </p:txBody>
      </p:sp>
      <p:sp>
        <p:nvSpPr>
          <p:cNvPr id="7" name="TextBox 6"/>
          <p:cNvSpPr txBox="1"/>
          <p:nvPr/>
        </p:nvSpPr>
        <p:spPr>
          <a:xfrm>
            <a:off x="91806" y="59859"/>
            <a:ext cx="9128699" cy="646331"/>
          </a:xfrm>
          <a:prstGeom prst="rect">
            <a:avLst/>
          </a:prstGeom>
          <a:noFill/>
        </p:spPr>
        <p:txBody>
          <a:bodyPr wrap="square" rtlCol="0">
            <a:spAutoFit/>
          </a:bodyPr>
          <a:lstStyle/>
          <a:p>
            <a:pPr algn="ctr"/>
            <a:r>
              <a:rPr lang="en-US" sz="3600" dirty="0"/>
              <a:t>Complementary Color</a:t>
            </a:r>
          </a:p>
        </p:txBody>
      </p:sp>
      <p:pic>
        <p:nvPicPr>
          <p:cNvPr id="8" name="Picture 7" descr="Red-Violet--Yellow-Green blend.jpeg">
            <a:extLst>
              <a:ext uri="{FF2B5EF4-FFF2-40B4-BE49-F238E27FC236}">
                <a16:creationId xmlns:a16="http://schemas.microsoft.com/office/drawing/2014/main" id="{38AA813B-8AF7-2449-9B6A-03B9C8D2A3A2}"/>
              </a:ext>
            </a:extLst>
          </p:cNvPr>
          <p:cNvPicPr>
            <a:picLocks noChangeAspect="1"/>
          </p:cNvPicPr>
          <p:nvPr/>
        </p:nvPicPr>
        <p:blipFill>
          <a:blip r:embed="rId2"/>
          <a:stretch>
            <a:fillRect/>
          </a:stretch>
        </p:blipFill>
        <p:spPr>
          <a:xfrm>
            <a:off x="1714499" y="2086668"/>
            <a:ext cx="6425295" cy="5094948"/>
          </a:xfrm>
          <a:prstGeom prst="rect">
            <a:avLst/>
          </a:prstGeom>
        </p:spPr>
      </p:pic>
    </p:spTree>
    <p:extLst>
      <p:ext uri="{BB962C8B-B14F-4D97-AF65-F5344CB8AC3E}">
        <p14:creationId xmlns:p14="http://schemas.microsoft.com/office/powerpoint/2010/main" val="905842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 Violet--Yellow Green 2.jpeg"/>
          <p:cNvPicPr>
            <a:picLocks noChangeAspect="1"/>
          </p:cNvPicPr>
          <p:nvPr/>
        </p:nvPicPr>
        <p:blipFill>
          <a:blip r:embed="rId2"/>
          <a:stretch>
            <a:fillRect/>
          </a:stretch>
        </p:blipFill>
        <p:spPr>
          <a:xfrm>
            <a:off x="84154" y="1349054"/>
            <a:ext cx="9144001" cy="5851525"/>
          </a:xfrm>
          <a:prstGeom prst="rect">
            <a:avLst/>
          </a:prstGeom>
        </p:spPr>
      </p:pic>
      <p:sp>
        <p:nvSpPr>
          <p:cNvPr id="3" name="TextBox 2"/>
          <p:cNvSpPr txBox="1"/>
          <p:nvPr/>
        </p:nvSpPr>
        <p:spPr>
          <a:xfrm>
            <a:off x="91806" y="182251"/>
            <a:ext cx="9128699" cy="646331"/>
          </a:xfrm>
          <a:prstGeom prst="rect">
            <a:avLst/>
          </a:prstGeom>
          <a:noFill/>
        </p:spPr>
        <p:txBody>
          <a:bodyPr wrap="square" rtlCol="0">
            <a:spAutoFit/>
          </a:bodyPr>
          <a:lstStyle/>
          <a:p>
            <a:pPr algn="ctr"/>
            <a:r>
              <a:rPr lang="en-US" sz="3600" dirty="0"/>
              <a:t>Complementary Color</a:t>
            </a:r>
          </a:p>
        </p:txBody>
      </p:sp>
    </p:spTree>
    <p:extLst>
      <p:ext uri="{BB962C8B-B14F-4D97-AF65-F5344CB8AC3E}">
        <p14:creationId xmlns:p14="http://schemas.microsoft.com/office/powerpoint/2010/main" val="33140466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5756"/>
            <a:ext cx="9128699" cy="646331"/>
          </a:xfrm>
          <a:prstGeom prst="rect">
            <a:avLst/>
          </a:prstGeom>
          <a:noFill/>
        </p:spPr>
        <p:txBody>
          <a:bodyPr wrap="square" rtlCol="0">
            <a:spAutoFit/>
          </a:bodyPr>
          <a:lstStyle/>
          <a:p>
            <a:pPr algn="ctr"/>
            <a:r>
              <a:rPr lang="en-US" sz="3600" dirty="0"/>
              <a:t>Color Harmony</a:t>
            </a:r>
          </a:p>
        </p:txBody>
      </p:sp>
      <p:sp>
        <p:nvSpPr>
          <p:cNvPr id="5" name="TextBox 4">
            <a:extLst>
              <a:ext uri="{FF2B5EF4-FFF2-40B4-BE49-F238E27FC236}">
                <a16:creationId xmlns:a16="http://schemas.microsoft.com/office/drawing/2014/main" id="{585AC693-3E08-1944-9584-A486F971950C}"/>
              </a:ext>
            </a:extLst>
          </p:cNvPr>
          <p:cNvSpPr txBox="1"/>
          <p:nvPr/>
        </p:nvSpPr>
        <p:spPr>
          <a:xfrm>
            <a:off x="0" y="775511"/>
            <a:ext cx="9128699" cy="646331"/>
          </a:xfrm>
          <a:prstGeom prst="rect">
            <a:avLst/>
          </a:prstGeom>
          <a:noFill/>
        </p:spPr>
        <p:txBody>
          <a:bodyPr wrap="square" rtlCol="0">
            <a:spAutoFit/>
          </a:bodyPr>
          <a:lstStyle/>
          <a:p>
            <a:pPr algn="ctr"/>
            <a:r>
              <a:rPr lang="en-US" sz="3600" dirty="0" err="1"/>
              <a:t>Analgous</a:t>
            </a:r>
            <a:r>
              <a:rPr lang="en-US" sz="3600" dirty="0"/>
              <a:t> Colors</a:t>
            </a:r>
          </a:p>
        </p:txBody>
      </p:sp>
      <p:pic>
        <p:nvPicPr>
          <p:cNvPr id="6" name="Picture 5" descr="Analogous 2.Jpeg">
            <a:extLst>
              <a:ext uri="{FF2B5EF4-FFF2-40B4-BE49-F238E27FC236}">
                <a16:creationId xmlns:a16="http://schemas.microsoft.com/office/drawing/2014/main" id="{9DCD86EF-E963-EF4E-8220-20089502CB2C}"/>
              </a:ext>
            </a:extLst>
          </p:cNvPr>
          <p:cNvPicPr>
            <a:picLocks noChangeAspect="1"/>
          </p:cNvPicPr>
          <p:nvPr/>
        </p:nvPicPr>
        <p:blipFill>
          <a:blip r:embed="rId2"/>
          <a:stretch>
            <a:fillRect/>
          </a:stretch>
        </p:blipFill>
        <p:spPr>
          <a:xfrm>
            <a:off x="1928812" y="1850410"/>
            <a:ext cx="6229350" cy="5007590"/>
          </a:xfrm>
          <a:prstGeom prst="rect">
            <a:avLst/>
          </a:prstGeom>
        </p:spPr>
      </p:pic>
      <p:sp>
        <p:nvSpPr>
          <p:cNvPr id="7" name="TextBox 6">
            <a:extLst>
              <a:ext uri="{FF2B5EF4-FFF2-40B4-BE49-F238E27FC236}">
                <a16:creationId xmlns:a16="http://schemas.microsoft.com/office/drawing/2014/main" id="{623CA06B-9F59-8345-8195-83A241BCC6AD}"/>
              </a:ext>
            </a:extLst>
          </p:cNvPr>
          <p:cNvSpPr txBox="1"/>
          <p:nvPr/>
        </p:nvSpPr>
        <p:spPr>
          <a:xfrm>
            <a:off x="518226" y="2266713"/>
            <a:ext cx="3333891" cy="1569660"/>
          </a:xfrm>
          <a:prstGeom prst="rect">
            <a:avLst/>
          </a:prstGeom>
          <a:noFill/>
        </p:spPr>
        <p:txBody>
          <a:bodyPr wrap="square" rtlCol="0">
            <a:spAutoFit/>
          </a:bodyPr>
          <a:lstStyle/>
          <a:p>
            <a:r>
              <a:rPr lang="en-US" sz="2400" dirty="0"/>
              <a:t>Mix only the semi-neutrals from neutral to the pure hue of the</a:t>
            </a:r>
          </a:p>
          <a:p>
            <a:r>
              <a:rPr lang="en-US" sz="2400" dirty="0"/>
              <a:t>analogous colors.</a:t>
            </a:r>
          </a:p>
        </p:txBody>
      </p:sp>
    </p:spTree>
    <p:extLst>
      <p:ext uri="{BB962C8B-B14F-4D97-AF65-F5344CB8AC3E}">
        <p14:creationId xmlns:p14="http://schemas.microsoft.com/office/powerpoint/2010/main" val="26889011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5756"/>
            <a:ext cx="9128699" cy="646331"/>
          </a:xfrm>
          <a:prstGeom prst="rect">
            <a:avLst/>
          </a:prstGeom>
          <a:noFill/>
        </p:spPr>
        <p:txBody>
          <a:bodyPr wrap="square" rtlCol="0">
            <a:spAutoFit/>
          </a:bodyPr>
          <a:lstStyle/>
          <a:p>
            <a:pPr algn="ctr"/>
            <a:r>
              <a:rPr lang="en-US" sz="3600" dirty="0"/>
              <a:t>Color Harmony</a:t>
            </a:r>
          </a:p>
        </p:txBody>
      </p:sp>
      <p:sp>
        <p:nvSpPr>
          <p:cNvPr id="5" name="TextBox 4">
            <a:extLst>
              <a:ext uri="{FF2B5EF4-FFF2-40B4-BE49-F238E27FC236}">
                <a16:creationId xmlns:a16="http://schemas.microsoft.com/office/drawing/2014/main" id="{585AC693-3E08-1944-9584-A486F971950C}"/>
              </a:ext>
            </a:extLst>
          </p:cNvPr>
          <p:cNvSpPr txBox="1"/>
          <p:nvPr/>
        </p:nvSpPr>
        <p:spPr>
          <a:xfrm>
            <a:off x="0" y="775511"/>
            <a:ext cx="9128699" cy="646331"/>
          </a:xfrm>
          <a:prstGeom prst="rect">
            <a:avLst/>
          </a:prstGeom>
          <a:noFill/>
        </p:spPr>
        <p:txBody>
          <a:bodyPr wrap="square" rtlCol="0">
            <a:spAutoFit/>
          </a:bodyPr>
          <a:lstStyle/>
          <a:p>
            <a:pPr algn="ctr"/>
            <a:r>
              <a:rPr lang="en-US" sz="3600" dirty="0" err="1"/>
              <a:t>Analgous</a:t>
            </a:r>
            <a:r>
              <a:rPr lang="en-US" sz="3600" dirty="0"/>
              <a:t> Colors</a:t>
            </a:r>
          </a:p>
        </p:txBody>
      </p:sp>
      <p:pic>
        <p:nvPicPr>
          <p:cNvPr id="8" name="Picture 7" descr="Analogous 3.jpeg">
            <a:extLst>
              <a:ext uri="{FF2B5EF4-FFF2-40B4-BE49-F238E27FC236}">
                <a16:creationId xmlns:a16="http://schemas.microsoft.com/office/drawing/2014/main" id="{615D7665-AD5A-4543-9C59-6FACE71E14E8}"/>
              </a:ext>
            </a:extLst>
          </p:cNvPr>
          <p:cNvPicPr>
            <a:picLocks noChangeAspect="1"/>
          </p:cNvPicPr>
          <p:nvPr/>
        </p:nvPicPr>
        <p:blipFill>
          <a:blip r:embed="rId2"/>
          <a:stretch>
            <a:fillRect/>
          </a:stretch>
        </p:blipFill>
        <p:spPr>
          <a:xfrm>
            <a:off x="795337" y="1917699"/>
            <a:ext cx="6977063" cy="5546726"/>
          </a:xfrm>
          <a:prstGeom prst="rect">
            <a:avLst/>
          </a:prstGeom>
        </p:spPr>
      </p:pic>
    </p:spTree>
    <p:extLst>
      <p:ext uri="{BB962C8B-B14F-4D97-AF65-F5344CB8AC3E}">
        <p14:creationId xmlns:p14="http://schemas.microsoft.com/office/powerpoint/2010/main" val="12098236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5756"/>
            <a:ext cx="9128699" cy="646331"/>
          </a:xfrm>
          <a:prstGeom prst="rect">
            <a:avLst/>
          </a:prstGeom>
          <a:noFill/>
        </p:spPr>
        <p:txBody>
          <a:bodyPr wrap="square" rtlCol="0">
            <a:spAutoFit/>
          </a:bodyPr>
          <a:lstStyle/>
          <a:p>
            <a:pPr algn="ctr"/>
            <a:r>
              <a:rPr lang="en-US" sz="3600" dirty="0"/>
              <a:t>Color Harmony</a:t>
            </a:r>
          </a:p>
        </p:txBody>
      </p:sp>
      <p:sp>
        <p:nvSpPr>
          <p:cNvPr id="5" name="TextBox 4">
            <a:extLst>
              <a:ext uri="{FF2B5EF4-FFF2-40B4-BE49-F238E27FC236}">
                <a16:creationId xmlns:a16="http://schemas.microsoft.com/office/drawing/2014/main" id="{585AC693-3E08-1944-9584-A486F971950C}"/>
              </a:ext>
            </a:extLst>
          </p:cNvPr>
          <p:cNvSpPr txBox="1"/>
          <p:nvPr/>
        </p:nvSpPr>
        <p:spPr>
          <a:xfrm>
            <a:off x="0" y="775511"/>
            <a:ext cx="9128699" cy="646331"/>
          </a:xfrm>
          <a:prstGeom prst="rect">
            <a:avLst/>
          </a:prstGeom>
          <a:noFill/>
        </p:spPr>
        <p:txBody>
          <a:bodyPr wrap="square" rtlCol="0">
            <a:spAutoFit/>
          </a:bodyPr>
          <a:lstStyle/>
          <a:p>
            <a:pPr algn="ctr"/>
            <a:r>
              <a:rPr lang="en-US" sz="3600" dirty="0"/>
              <a:t>Triadic Colors</a:t>
            </a:r>
          </a:p>
        </p:txBody>
      </p:sp>
      <p:pic>
        <p:nvPicPr>
          <p:cNvPr id="6" name="Picture 5" descr="Triatic 1.jpeg">
            <a:extLst>
              <a:ext uri="{FF2B5EF4-FFF2-40B4-BE49-F238E27FC236}">
                <a16:creationId xmlns:a16="http://schemas.microsoft.com/office/drawing/2014/main" id="{CBDA1AC2-D519-2640-BD71-BC93514260D7}"/>
              </a:ext>
            </a:extLst>
          </p:cNvPr>
          <p:cNvPicPr>
            <a:picLocks noChangeAspect="1"/>
          </p:cNvPicPr>
          <p:nvPr/>
        </p:nvPicPr>
        <p:blipFill>
          <a:blip r:embed="rId2"/>
          <a:stretch>
            <a:fillRect/>
          </a:stretch>
        </p:blipFill>
        <p:spPr>
          <a:xfrm>
            <a:off x="1603532" y="1568824"/>
            <a:ext cx="5936936" cy="5183420"/>
          </a:xfrm>
          <a:prstGeom prst="rect">
            <a:avLst/>
          </a:prstGeom>
        </p:spPr>
      </p:pic>
    </p:spTree>
    <p:extLst>
      <p:ext uri="{BB962C8B-B14F-4D97-AF65-F5344CB8AC3E}">
        <p14:creationId xmlns:p14="http://schemas.microsoft.com/office/powerpoint/2010/main" val="2524182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05756"/>
            <a:ext cx="9128699" cy="646331"/>
          </a:xfrm>
          <a:prstGeom prst="rect">
            <a:avLst/>
          </a:prstGeom>
          <a:noFill/>
        </p:spPr>
        <p:txBody>
          <a:bodyPr wrap="square" rtlCol="0">
            <a:spAutoFit/>
          </a:bodyPr>
          <a:lstStyle/>
          <a:p>
            <a:pPr algn="ctr"/>
            <a:r>
              <a:rPr lang="en-US" sz="3600" dirty="0"/>
              <a:t>Color Harmony</a:t>
            </a:r>
          </a:p>
        </p:txBody>
      </p:sp>
      <p:sp>
        <p:nvSpPr>
          <p:cNvPr id="5" name="TextBox 4">
            <a:extLst>
              <a:ext uri="{FF2B5EF4-FFF2-40B4-BE49-F238E27FC236}">
                <a16:creationId xmlns:a16="http://schemas.microsoft.com/office/drawing/2014/main" id="{585AC693-3E08-1944-9584-A486F971950C}"/>
              </a:ext>
            </a:extLst>
          </p:cNvPr>
          <p:cNvSpPr txBox="1"/>
          <p:nvPr/>
        </p:nvSpPr>
        <p:spPr>
          <a:xfrm>
            <a:off x="0" y="775511"/>
            <a:ext cx="9128699" cy="646331"/>
          </a:xfrm>
          <a:prstGeom prst="rect">
            <a:avLst/>
          </a:prstGeom>
          <a:noFill/>
        </p:spPr>
        <p:txBody>
          <a:bodyPr wrap="square" rtlCol="0">
            <a:spAutoFit/>
          </a:bodyPr>
          <a:lstStyle/>
          <a:p>
            <a:pPr algn="ctr"/>
            <a:r>
              <a:rPr lang="en-US" sz="3600" dirty="0"/>
              <a:t>Triadic Colors</a:t>
            </a:r>
          </a:p>
        </p:txBody>
      </p:sp>
      <p:pic>
        <p:nvPicPr>
          <p:cNvPr id="7" name="Picture 6" descr="Triatic 2.jpeg">
            <a:extLst>
              <a:ext uri="{FF2B5EF4-FFF2-40B4-BE49-F238E27FC236}">
                <a16:creationId xmlns:a16="http://schemas.microsoft.com/office/drawing/2014/main" id="{5B3FF8D4-5E0A-F048-8022-6304E425DFC0}"/>
              </a:ext>
            </a:extLst>
          </p:cNvPr>
          <p:cNvPicPr>
            <a:picLocks noChangeAspect="1"/>
          </p:cNvPicPr>
          <p:nvPr/>
        </p:nvPicPr>
        <p:blipFill>
          <a:blip r:embed="rId2"/>
          <a:stretch>
            <a:fillRect/>
          </a:stretch>
        </p:blipFill>
        <p:spPr>
          <a:xfrm>
            <a:off x="1371600" y="1581759"/>
            <a:ext cx="6843712" cy="5170485"/>
          </a:xfrm>
          <a:prstGeom prst="rect">
            <a:avLst/>
          </a:prstGeom>
        </p:spPr>
      </p:pic>
    </p:spTree>
    <p:extLst>
      <p:ext uri="{BB962C8B-B14F-4D97-AF65-F5344CB8AC3E}">
        <p14:creationId xmlns:p14="http://schemas.microsoft.com/office/powerpoint/2010/main" val="8931429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685800" y="2130425"/>
            <a:ext cx="7772400" cy="1470025"/>
          </a:xfrm>
        </p:spPr>
        <p:txBody>
          <a:bodyPr>
            <a:normAutofit fontScale="90000"/>
          </a:bodyPr>
          <a:lstStyle/>
          <a:p>
            <a:r>
              <a:rPr lang="en-US" dirty="0">
                <a:solidFill>
                  <a:schemeClr val="bg1"/>
                </a:solidFill>
              </a:rPr>
              <a:t>Principles of Design</a:t>
            </a:r>
            <a:br>
              <a:rPr lang="en-US" dirty="0">
                <a:solidFill>
                  <a:schemeClr val="bg1"/>
                </a:solidFill>
              </a:rPr>
            </a:br>
            <a:r>
              <a:rPr lang="en-US" sz="6700" dirty="0">
                <a:solidFill>
                  <a:srgbClr val="FF0000"/>
                </a:solidFill>
              </a:rPr>
              <a:t>Variety</a:t>
            </a:r>
          </a:p>
        </p:txBody>
      </p:sp>
    </p:spTree>
    <p:extLst>
      <p:ext uri="{BB962C8B-B14F-4D97-AF65-F5344CB8AC3E}">
        <p14:creationId xmlns:p14="http://schemas.microsoft.com/office/powerpoint/2010/main" val="19506807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0700" y="629421"/>
            <a:ext cx="6676418" cy="5509200"/>
          </a:xfrm>
          <a:prstGeom prst="rect">
            <a:avLst/>
          </a:prstGeom>
        </p:spPr>
        <p:txBody>
          <a:bodyPr wrap="square">
            <a:spAutoFit/>
          </a:bodyPr>
          <a:lstStyle/>
          <a:p>
            <a:r>
              <a:rPr lang="en-US" sz="3200" b="1" dirty="0"/>
              <a:t>Variety </a:t>
            </a:r>
            <a:r>
              <a:rPr lang="en-US" sz="3200" dirty="0"/>
              <a:t>is the al-you-can-eat buffet, that provides many choices. Try them all of have more of one. Variety is “the spice of life” they say, and life would be bland and boring without variety. Variety in design includes the elements such as a variety of lines, shapes, and colors. It also includes the principles using emphasis, balance, and movement. Its challenging using variety and keeping </a:t>
            </a:r>
            <a:r>
              <a:rPr lang="en-US" sz="3200" b="1" dirty="0"/>
              <a:t>unity</a:t>
            </a:r>
            <a:r>
              <a:rPr lang="en-US" sz="3200" dirty="0"/>
              <a:t>. </a:t>
            </a:r>
          </a:p>
        </p:txBody>
      </p:sp>
    </p:spTree>
    <p:extLst>
      <p:ext uri="{BB962C8B-B14F-4D97-AF65-F5344CB8AC3E}">
        <p14:creationId xmlns:p14="http://schemas.microsoft.com/office/powerpoint/2010/main" val="19128682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873" y="451621"/>
            <a:ext cx="6553123" cy="2062103"/>
          </a:xfrm>
          <a:prstGeom prst="rect">
            <a:avLst/>
          </a:prstGeom>
        </p:spPr>
        <p:txBody>
          <a:bodyPr wrap="square">
            <a:spAutoFit/>
          </a:bodyPr>
          <a:lstStyle/>
          <a:p>
            <a:r>
              <a:rPr lang="en-US" sz="3200" b="1" dirty="0"/>
              <a:t>Variety </a:t>
            </a:r>
            <a:r>
              <a:rPr lang="en-US" sz="3200" dirty="0"/>
              <a:t>of values, textures, shapes, colors, lines and direction and movement — all together heighten our interest. </a:t>
            </a:r>
          </a:p>
        </p:txBody>
      </p:sp>
      <p:pic>
        <p:nvPicPr>
          <p:cNvPr id="2" name="Picture 1"/>
          <p:cNvPicPr>
            <a:picLocks noChangeAspect="1"/>
          </p:cNvPicPr>
          <p:nvPr/>
        </p:nvPicPr>
        <p:blipFill>
          <a:blip r:embed="rId2"/>
          <a:stretch>
            <a:fillRect/>
          </a:stretch>
        </p:blipFill>
        <p:spPr>
          <a:xfrm>
            <a:off x="1403896" y="2808115"/>
            <a:ext cx="6769100" cy="3365500"/>
          </a:xfrm>
          <a:prstGeom prst="rect">
            <a:avLst/>
          </a:prstGeom>
          <a:ln>
            <a:solidFill>
              <a:schemeClr val="bg1"/>
            </a:solidFill>
          </a:ln>
        </p:spPr>
      </p:pic>
    </p:spTree>
    <p:extLst>
      <p:ext uri="{BB962C8B-B14F-4D97-AF65-F5344CB8AC3E}">
        <p14:creationId xmlns:p14="http://schemas.microsoft.com/office/powerpoint/2010/main" val="3123997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945</TotalTime>
  <Words>1812</Words>
  <Application>Microsoft Macintosh PowerPoint</Application>
  <PresentationFormat>On-screen Show (4:3)</PresentationFormat>
  <Paragraphs>110</Paragraphs>
  <Slides>100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100</vt:i4>
      </vt:variant>
    </vt:vector>
  </HeadingPairs>
  <TitlesOfParts>
    <vt:vector size="105" baseType="lpstr">
      <vt:lpstr>Arial</vt:lpstr>
      <vt:lpstr>Calibri</vt:lpstr>
      <vt:lpstr>Times</vt:lpstr>
      <vt:lpstr>Office Theme</vt:lpstr>
      <vt:lpstr>1_Office Theme</vt:lpstr>
      <vt:lpstr> Week 3 – Principles of Design</vt:lpstr>
      <vt:lpstr>PowerPoint Presentation</vt:lpstr>
      <vt:lpstr>Balance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Design 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Design Emphasis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Design Repetition, Rhythm and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Design Proportion &amp;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Design Movement &amp; Direction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Design Harmony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Principles of Design Variety</vt:lpstr>
      <vt:lpstr>PowerPoint Presentation</vt:lpstr>
      <vt:lpstr>PowerPoint Presentation</vt:lpstr>
      <vt:lpstr>PowerPoint Presentation</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Drapery Chiaroscuro</dc:title>
  <dc:creator>AC</dc:creator>
  <cp:lastModifiedBy>Microsoft Office User</cp:lastModifiedBy>
  <cp:revision>116</cp:revision>
  <dcterms:created xsi:type="dcterms:W3CDTF">2015-04-08T16:14:30Z</dcterms:created>
  <dcterms:modified xsi:type="dcterms:W3CDTF">2020-09-08T03:06:31Z</dcterms:modified>
</cp:coreProperties>
</file>